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9"/>
  </p:notesMasterIdLst>
  <p:sldIdLst>
    <p:sldId id="257" r:id="rId2"/>
    <p:sldId id="295" r:id="rId3"/>
    <p:sldId id="296" r:id="rId4"/>
    <p:sldId id="297" r:id="rId5"/>
    <p:sldId id="298" r:id="rId6"/>
    <p:sldId id="280" r:id="rId7"/>
    <p:sldId id="261" r:id="rId8"/>
    <p:sldId id="260" r:id="rId9"/>
    <p:sldId id="283" r:id="rId10"/>
    <p:sldId id="286" r:id="rId11"/>
    <p:sldId id="264" r:id="rId12"/>
    <p:sldId id="299" r:id="rId13"/>
    <p:sldId id="275" r:id="rId14"/>
    <p:sldId id="267" r:id="rId15"/>
    <p:sldId id="300" r:id="rId16"/>
    <p:sldId id="287" r:id="rId17"/>
    <p:sldId id="291" r:id="rId18"/>
    <p:sldId id="290" r:id="rId19"/>
    <p:sldId id="304" r:id="rId20"/>
    <p:sldId id="301" r:id="rId21"/>
    <p:sldId id="302" r:id="rId22"/>
    <p:sldId id="269" r:id="rId23"/>
    <p:sldId id="270" r:id="rId24"/>
    <p:sldId id="303" r:id="rId25"/>
    <p:sldId id="272" r:id="rId26"/>
    <p:sldId id="274" r:id="rId27"/>
    <p:sldId id="276" r:id="rId2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750DC-AF3E-4E92-A0B8-27CB9C72A6E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16113C-8785-48A7-8975-2F086CCAD5FD}">
      <dgm:prSet phldrT="[besedilo]"/>
      <dgm:spPr/>
      <dgm:t>
        <a:bodyPr/>
        <a:lstStyle/>
        <a:p>
          <a:r>
            <a:rPr lang="sl-SI" dirty="0"/>
            <a:t>zgodba</a:t>
          </a:r>
          <a:endParaRPr lang="en-GB" dirty="0"/>
        </a:p>
      </dgm:t>
    </dgm:pt>
    <dgm:pt modelId="{87298077-9117-48E9-A039-83FA6633F30F}" type="parTrans" cxnId="{5A16363E-B78D-4E9B-9F27-3F0D8D442092}">
      <dgm:prSet/>
      <dgm:spPr/>
      <dgm:t>
        <a:bodyPr/>
        <a:lstStyle/>
        <a:p>
          <a:endParaRPr lang="en-GB"/>
        </a:p>
      </dgm:t>
    </dgm:pt>
    <dgm:pt modelId="{C018A576-36B4-4766-AC92-4DDAC60B2B4C}" type="sibTrans" cxnId="{5A16363E-B78D-4E9B-9F27-3F0D8D442092}">
      <dgm:prSet/>
      <dgm:spPr/>
      <dgm:t>
        <a:bodyPr/>
        <a:lstStyle/>
        <a:p>
          <a:endParaRPr lang="en-GB"/>
        </a:p>
      </dgm:t>
    </dgm:pt>
    <dgm:pt modelId="{C5349B8D-F9EF-4982-93C5-95E4F4C4CCEF}">
      <dgm:prSet phldrT="[besedilo]"/>
      <dgm:spPr/>
      <dgm:t>
        <a:bodyPr/>
        <a:lstStyle/>
        <a:p>
          <a:r>
            <a:rPr lang="sl-SI"/>
            <a:t>poslušalec</a:t>
          </a:r>
          <a:endParaRPr lang="en-GB"/>
        </a:p>
      </dgm:t>
    </dgm:pt>
    <dgm:pt modelId="{47F27122-4162-4F96-BA7D-AC41DEAF198E}" type="parTrans" cxnId="{4C7AC45F-A190-4288-B6EB-5826A56657E9}">
      <dgm:prSet/>
      <dgm:spPr/>
      <dgm:t>
        <a:bodyPr/>
        <a:lstStyle/>
        <a:p>
          <a:endParaRPr lang="en-GB"/>
        </a:p>
      </dgm:t>
    </dgm:pt>
    <dgm:pt modelId="{285BBED6-AA39-4D40-A258-E7A74CB287BE}" type="sibTrans" cxnId="{4C7AC45F-A190-4288-B6EB-5826A56657E9}">
      <dgm:prSet/>
      <dgm:spPr/>
      <dgm:t>
        <a:bodyPr/>
        <a:lstStyle/>
        <a:p>
          <a:endParaRPr lang="en-GB"/>
        </a:p>
      </dgm:t>
    </dgm:pt>
    <dgm:pt modelId="{D6DCB4B8-B45F-4865-BA67-4BB5C51DDBA4}">
      <dgm:prSet phldrT="[besedilo]"/>
      <dgm:spPr/>
      <dgm:t>
        <a:bodyPr/>
        <a:lstStyle/>
        <a:p>
          <a:r>
            <a:rPr lang="sl-SI"/>
            <a:t>pripovedovalec</a:t>
          </a:r>
          <a:endParaRPr lang="en-GB"/>
        </a:p>
      </dgm:t>
    </dgm:pt>
    <dgm:pt modelId="{EAADD576-5F28-4DCE-AFC3-8F34BC9473CD}" type="parTrans" cxnId="{2A965B29-1BBA-42F8-9BDC-3CD10B14A7CF}">
      <dgm:prSet/>
      <dgm:spPr/>
      <dgm:t>
        <a:bodyPr/>
        <a:lstStyle/>
        <a:p>
          <a:endParaRPr lang="en-GB"/>
        </a:p>
      </dgm:t>
    </dgm:pt>
    <dgm:pt modelId="{D17B42C6-EC5D-4C7B-AB6C-448CB4BBFF54}" type="sibTrans" cxnId="{2A965B29-1BBA-42F8-9BDC-3CD10B14A7CF}">
      <dgm:prSet/>
      <dgm:spPr/>
      <dgm:t>
        <a:bodyPr/>
        <a:lstStyle/>
        <a:p>
          <a:endParaRPr lang="en-GB"/>
        </a:p>
      </dgm:t>
    </dgm:pt>
    <dgm:pt modelId="{610A701F-3AE9-4CF4-B8BC-D850DEB6478E}" type="pres">
      <dgm:prSet presAssocID="{DA9750DC-AF3E-4E92-A0B8-27CB9C72A6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EA8CDC8-8659-4BBE-BE31-0FA0719B9777}" type="pres">
      <dgm:prSet presAssocID="{3E16113C-8785-48A7-8975-2F086CCAD5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61C776-0FC3-4C96-B2EF-C2F3AE8C0E33}" type="pres">
      <dgm:prSet presAssocID="{C018A576-36B4-4766-AC92-4DDAC60B2B4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E69A0200-D74E-4752-A9D8-C8118B5EE791}" type="pres">
      <dgm:prSet presAssocID="{C018A576-36B4-4766-AC92-4DDAC60B2B4C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882751B1-97DD-4874-AE44-C0099A40F438}" type="pres">
      <dgm:prSet presAssocID="{C5349B8D-F9EF-4982-93C5-95E4F4C4CC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8B622E-1794-42AF-9210-55BBE66AEA50}" type="pres">
      <dgm:prSet presAssocID="{285BBED6-AA39-4D40-A258-E7A74CB287BE}" presName="sibTrans" presStyleLbl="sibTrans2D1" presStyleIdx="1" presStyleCnt="3"/>
      <dgm:spPr/>
      <dgm:t>
        <a:bodyPr/>
        <a:lstStyle/>
        <a:p>
          <a:endParaRPr lang="en-GB"/>
        </a:p>
      </dgm:t>
    </dgm:pt>
    <dgm:pt modelId="{6934FC32-066D-427C-B0BF-4131B71AC1EC}" type="pres">
      <dgm:prSet presAssocID="{285BBED6-AA39-4D40-A258-E7A74CB287BE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3E00F272-3509-43B5-9783-10388EB67F0B}" type="pres">
      <dgm:prSet presAssocID="{D6DCB4B8-B45F-4865-BA67-4BB5C51DDB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56DD82-BDFB-4506-9D70-DE6D2BB045E5}" type="pres">
      <dgm:prSet presAssocID="{D17B42C6-EC5D-4C7B-AB6C-448CB4BBFF54}" presName="sibTrans" presStyleLbl="sibTrans2D1" presStyleIdx="2" presStyleCnt="3"/>
      <dgm:spPr/>
      <dgm:t>
        <a:bodyPr/>
        <a:lstStyle/>
        <a:p>
          <a:endParaRPr lang="en-GB"/>
        </a:p>
      </dgm:t>
    </dgm:pt>
    <dgm:pt modelId="{A8B0BF67-9E64-43A8-8E95-1D2C5D04EA40}" type="pres">
      <dgm:prSet presAssocID="{D17B42C6-EC5D-4C7B-AB6C-448CB4BBFF54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8A3BD863-27C4-4DBB-AD46-378A0FB04BF5}" type="presOf" srcId="{C5349B8D-F9EF-4982-93C5-95E4F4C4CCEF}" destId="{882751B1-97DD-4874-AE44-C0099A40F438}" srcOrd="0" destOrd="0" presId="urn:microsoft.com/office/officeart/2005/8/layout/cycle7"/>
    <dgm:cxn modelId="{76D9C27F-D16F-44CE-8256-E84B594CDE12}" type="presOf" srcId="{285BBED6-AA39-4D40-A258-E7A74CB287BE}" destId="{6934FC32-066D-427C-B0BF-4131B71AC1EC}" srcOrd="1" destOrd="0" presId="urn:microsoft.com/office/officeart/2005/8/layout/cycle7"/>
    <dgm:cxn modelId="{94BFD67D-478F-4D11-992C-3265CB61056B}" type="presOf" srcId="{D17B42C6-EC5D-4C7B-AB6C-448CB4BBFF54}" destId="{A8B0BF67-9E64-43A8-8E95-1D2C5D04EA40}" srcOrd="1" destOrd="0" presId="urn:microsoft.com/office/officeart/2005/8/layout/cycle7"/>
    <dgm:cxn modelId="{99F9E2D8-B5D2-4064-90EF-7AC21F682330}" type="presOf" srcId="{D6DCB4B8-B45F-4865-BA67-4BB5C51DDBA4}" destId="{3E00F272-3509-43B5-9783-10388EB67F0B}" srcOrd="0" destOrd="0" presId="urn:microsoft.com/office/officeart/2005/8/layout/cycle7"/>
    <dgm:cxn modelId="{5A16363E-B78D-4E9B-9F27-3F0D8D442092}" srcId="{DA9750DC-AF3E-4E92-A0B8-27CB9C72A6EF}" destId="{3E16113C-8785-48A7-8975-2F086CCAD5FD}" srcOrd="0" destOrd="0" parTransId="{87298077-9117-48E9-A039-83FA6633F30F}" sibTransId="{C018A576-36B4-4766-AC92-4DDAC60B2B4C}"/>
    <dgm:cxn modelId="{4C7AC45F-A190-4288-B6EB-5826A56657E9}" srcId="{DA9750DC-AF3E-4E92-A0B8-27CB9C72A6EF}" destId="{C5349B8D-F9EF-4982-93C5-95E4F4C4CCEF}" srcOrd="1" destOrd="0" parTransId="{47F27122-4162-4F96-BA7D-AC41DEAF198E}" sibTransId="{285BBED6-AA39-4D40-A258-E7A74CB287BE}"/>
    <dgm:cxn modelId="{E49271EA-16B1-449F-BA7C-05F2E7B12874}" type="presOf" srcId="{C018A576-36B4-4766-AC92-4DDAC60B2B4C}" destId="{ED61C776-0FC3-4C96-B2EF-C2F3AE8C0E33}" srcOrd="0" destOrd="0" presId="urn:microsoft.com/office/officeart/2005/8/layout/cycle7"/>
    <dgm:cxn modelId="{8B5DF4D9-73F4-48A8-8CBA-AB6573F6154C}" type="presOf" srcId="{3E16113C-8785-48A7-8975-2F086CCAD5FD}" destId="{AEA8CDC8-8659-4BBE-BE31-0FA0719B9777}" srcOrd="0" destOrd="0" presId="urn:microsoft.com/office/officeart/2005/8/layout/cycle7"/>
    <dgm:cxn modelId="{DA05A034-5488-4842-9323-42C0157A498C}" type="presOf" srcId="{285BBED6-AA39-4D40-A258-E7A74CB287BE}" destId="{378B622E-1794-42AF-9210-55BBE66AEA50}" srcOrd="0" destOrd="0" presId="urn:microsoft.com/office/officeart/2005/8/layout/cycle7"/>
    <dgm:cxn modelId="{D61C94F9-4643-4F21-BCCE-91DE66F4F562}" type="presOf" srcId="{C018A576-36B4-4766-AC92-4DDAC60B2B4C}" destId="{E69A0200-D74E-4752-A9D8-C8118B5EE791}" srcOrd="1" destOrd="0" presId="urn:microsoft.com/office/officeart/2005/8/layout/cycle7"/>
    <dgm:cxn modelId="{1D2EE412-DEB5-42D4-B92A-8AE298DF6C1C}" type="presOf" srcId="{D17B42C6-EC5D-4C7B-AB6C-448CB4BBFF54}" destId="{0056DD82-BDFB-4506-9D70-DE6D2BB045E5}" srcOrd="0" destOrd="0" presId="urn:microsoft.com/office/officeart/2005/8/layout/cycle7"/>
    <dgm:cxn modelId="{2A965B29-1BBA-42F8-9BDC-3CD10B14A7CF}" srcId="{DA9750DC-AF3E-4E92-A0B8-27CB9C72A6EF}" destId="{D6DCB4B8-B45F-4865-BA67-4BB5C51DDBA4}" srcOrd="2" destOrd="0" parTransId="{EAADD576-5F28-4DCE-AFC3-8F34BC9473CD}" sibTransId="{D17B42C6-EC5D-4C7B-AB6C-448CB4BBFF54}"/>
    <dgm:cxn modelId="{6B657477-DBE0-4A8C-B594-7ED2D1A45120}" type="presOf" srcId="{DA9750DC-AF3E-4E92-A0B8-27CB9C72A6EF}" destId="{610A701F-3AE9-4CF4-B8BC-D850DEB6478E}" srcOrd="0" destOrd="0" presId="urn:microsoft.com/office/officeart/2005/8/layout/cycle7"/>
    <dgm:cxn modelId="{F881F447-757D-45BF-A12B-F66F0513F7FF}" type="presParOf" srcId="{610A701F-3AE9-4CF4-B8BC-D850DEB6478E}" destId="{AEA8CDC8-8659-4BBE-BE31-0FA0719B9777}" srcOrd="0" destOrd="0" presId="urn:microsoft.com/office/officeart/2005/8/layout/cycle7"/>
    <dgm:cxn modelId="{480F079F-3CE0-44E0-BDC8-868D79529639}" type="presParOf" srcId="{610A701F-3AE9-4CF4-B8BC-D850DEB6478E}" destId="{ED61C776-0FC3-4C96-B2EF-C2F3AE8C0E33}" srcOrd="1" destOrd="0" presId="urn:microsoft.com/office/officeart/2005/8/layout/cycle7"/>
    <dgm:cxn modelId="{CDDE0613-2E2A-4229-BFA4-0B8131161395}" type="presParOf" srcId="{ED61C776-0FC3-4C96-B2EF-C2F3AE8C0E33}" destId="{E69A0200-D74E-4752-A9D8-C8118B5EE791}" srcOrd="0" destOrd="0" presId="urn:microsoft.com/office/officeart/2005/8/layout/cycle7"/>
    <dgm:cxn modelId="{12135981-F7D5-4937-A260-921D65A59F68}" type="presParOf" srcId="{610A701F-3AE9-4CF4-B8BC-D850DEB6478E}" destId="{882751B1-97DD-4874-AE44-C0099A40F438}" srcOrd="2" destOrd="0" presId="urn:microsoft.com/office/officeart/2005/8/layout/cycle7"/>
    <dgm:cxn modelId="{0C8CD05F-1861-4894-97FA-9856A91AE434}" type="presParOf" srcId="{610A701F-3AE9-4CF4-B8BC-D850DEB6478E}" destId="{378B622E-1794-42AF-9210-55BBE66AEA50}" srcOrd="3" destOrd="0" presId="urn:microsoft.com/office/officeart/2005/8/layout/cycle7"/>
    <dgm:cxn modelId="{F486FE25-8215-427F-A165-BA1A0A1BC953}" type="presParOf" srcId="{378B622E-1794-42AF-9210-55BBE66AEA50}" destId="{6934FC32-066D-427C-B0BF-4131B71AC1EC}" srcOrd="0" destOrd="0" presId="urn:microsoft.com/office/officeart/2005/8/layout/cycle7"/>
    <dgm:cxn modelId="{4499CDCB-590B-474B-AA2E-F6C7B9E9C0E8}" type="presParOf" srcId="{610A701F-3AE9-4CF4-B8BC-D850DEB6478E}" destId="{3E00F272-3509-43B5-9783-10388EB67F0B}" srcOrd="4" destOrd="0" presId="urn:microsoft.com/office/officeart/2005/8/layout/cycle7"/>
    <dgm:cxn modelId="{E1DF5C1D-B91C-4303-B66C-1BE0E6E45AD4}" type="presParOf" srcId="{610A701F-3AE9-4CF4-B8BC-D850DEB6478E}" destId="{0056DD82-BDFB-4506-9D70-DE6D2BB045E5}" srcOrd="5" destOrd="0" presId="urn:microsoft.com/office/officeart/2005/8/layout/cycle7"/>
    <dgm:cxn modelId="{8961C92A-5692-4071-B1E1-44D057F66739}" type="presParOf" srcId="{0056DD82-BDFB-4506-9D70-DE6D2BB045E5}" destId="{A8B0BF67-9E64-43A8-8E95-1D2C5D04EA4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8CDC8-8659-4BBE-BE31-0FA0719B9777}">
      <dsp:nvSpPr>
        <dsp:cNvPr id="0" name=""/>
        <dsp:cNvSpPr/>
      </dsp:nvSpPr>
      <dsp:spPr>
        <a:xfrm>
          <a:off x="1454127" y="382922"/>
          <a:ext cx="1759540" cy="879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/>
            <a:t>zgodba</a:t>
          </a:r>
          <a:endParaRPr lang="en-GB" sz="1800" kern="1200" dirty="0"/>
        </a:p>
      </dsp:txBody>
      <dsp:txXfrm>
        <a:off x="1479895" y="408690"/>
        <a:ext cx="1708004" cy="828234"/>
      </dsp:txXfrm>
    </dsp:sp>
    <dsp:sp modelId="{ED61C776-0FC3-4C96-B2EF-C2F3AE8C0E33}">
      <dsp:nvSpPr>
        <dsp:cNvPr id="0" name=""/>
        <dsp:cNvSpPr/>
      </dsp:nvSpPr>
      <dsp:spPr>
        <a:xfrm rot="3600000">
          <a:off x="2601742" y="1927388"/>
          <a:ext cx="917548" cy="3079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694118" y="1988972"/>
        <a:ext cx="732796" cy="184751"/>
      </dsp:txXfrm>
    </dsp:sp>
    <dsp:sp modelId="{882751B1-97DD-4874-AE44-C0099A40F438}">
      <dsp:nvSpPr>
        <dsp:cNvPr id="0" name=""/>
        <dsp:cNvSpPr/>
      </dsp:nvSpPr>
      <dsp:spPr>
        <a:xfrm>
          <a:off x="2907365" y="2900004"/>
          <a:ext cx="1759540" cy="879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/>
            <a:t>poslušalec</a:t>
          </a:r>
          <a:endParaRPr lang="en-GB" sz="1800" kern="1200"/>
        </a:p>
      </dsp:txBody>
      <dsp:txXfrm>
        <a:off x="2933133" y="2925772"/>
        <a:ext cx="1708004" cy="828234"/>
      </dsp:txXfrm>
    </dsp:sp>
    <dsp:sp modelId="{378B622E-1794-42AF-9210-55BBE66AEA50}">
      <dsp:nvSpPr>
        <dsp:cNvPr id="0" name=""/>
        <dsp:cNvSpPr/>
      </dsp:nvSpPr>
      <dsp:spPr>
        <a:xfrm rot="10800000">
          <a:off x="1875123" y="3185929"/>
          <a:ext cx="917548" cy="3079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1967499" y="3247513"/>
        <a:ext cx="732796" cy="184751"/>
      </dsp:txXfrm>
    </dsp:sp>
    <dsp:sp modelId="{3E00F272-3509-43B5-9783-10388EB67F0B}">
      <dsp:nvSpPr>
        <dsp:cNvPr id="0" name=""/>
        <dsp:cNvSpPr/>
      </dsp:nvSpPr>
      <dsp:spPr>
        <a:xfrm>
          <a:off x="889" y="2900004"/>
          <a:ext cx="1759540" cy="879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/>
            <a:t>pripovedovalec</a:t>
          </a:r>
          <a:endParaRPr lang="en-GB" sz="1800" kern="1200"/>
        </a:p>
      </dsp:txBody>
      <dsp:txXfrm>
        <a:off x="26657" y="2925772"/>
        <a:ext cx="1708004" cy="828234"/>
      </dsp:txXfrm>
    </dsp:sp>
    <dsp:sp modelId="{0056DD82-BDFB-4506-9D70-DE6D2BB045E5}">
      <dsp:nvSpPr>
        <dsp:cNvPr id="0" name=""/>
        <dsp:cNvSpPr/>
      </dsp:nvSpPr>
      <dsp:spPr>
        <a:xfrm rot="18000000">
          <a:off x="1148504" y="1927388"/>
          <a:ext cx="917548" cy="3079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1240880" y="1988972"/>
        <a:ext cx="732796" cy="184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1F65C-752F-4626-9FFC-EFC608854656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1C282-4FAA-4704-9E50-AC01D812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02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11AAB-018B-420D-811A-724F9F18B25C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91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11AAB-018B-420D-811A-724F9F18B25C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557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11AAB-018B-420D-811A-724F9F18B25C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968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sl-SI" altLang="en-US" noProof="0" smtClean="0"/>
              <a:t>Uredite slog naslova matrice</a:t>
            </a:r>
            <a:endParaRPr lang="sl-SI" altLang="en-US" noProof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sl-SI" altLang="en-US" noProof="0" smtClean="0"/>
              <a:t>Kliknite, da uredite slog podnaslova matrice</a:t>
            </a:r>
            <a:endParaRPr lang="sl-SI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FF580-1232-4F00-A3BE-0ADA98DF5DB1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46578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5095044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6716200"/>
      </p:ext>
    </p:extLst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4294865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FF580-1232-4F00-A3BE-0ADA98DF5DB1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692730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2452130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3120722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116711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695346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8132502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49578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FF580-1232-4F00-A3BE-0ADA98DF5DB1}" type="datetimeFigureOut">
              <a:rPr lang="sl-SI" smtClean="0"/>
              <a:t>19. 01. 2024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112711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 smtClean="0"/>
              <a:t>Kliknite, če želite urediti slog naslova matrice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 smtClean="0"/>
              <a:t>Kliknite, če želite urediti sloge besedila matrice</a:t>
            </a:r>
          </a:p>
          <a:p>
            <a:pPr lvl="1"/>
            <a:r>
              <a:rPr lang="sl-SI" altLang="en-US" smtClean="0"/>
              <a:t>Druga raven</a:t>
            </a:r>
          </a:p>
          <a:p>
            <a:pPr lvl="2"/>
            <a:r>
              <a:rPr lang="sl-SI" altLang="en-US" smtClean="0"/>
              <a:t>Tretja raven</a:t>
            </a:r>
          </a:p>
          <a:p>
            <a:pPr lvl="3"/>
            <a:r>
              <a:rPr lang="sl-SI" altLang="en-US" smtClean="0"/>
              <a:t>Četrta raven</a:t>
            </a:r>
          </a:p>
          <a:p>
            <a:pPr lvl="4"/>
            <a:r>
              <a:rPr lang="sl-SI" altLang="en-US" smtClean="0"/>
              <a:t>Peta raven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F62EF535-6C15-4343-8C21-FE673ADFEF54}" type="slidenum">
              <a:rPr lang="sl-SI" smtClean="0"/>
              <a:t>‹#›</a:t>
            </a:fld>
            <a:endParaRPr lang="sl-SI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sz="1800"/>
          </a:p>
        </p:txBody>
      </p:sp>
    </p:spTree>
    <p:extLst>
      <p:ext uri="{BB962C8B-B14F-4D97-AF65-F5344CB8AC3E}">
        <p14:creationId xmlns:p14="http://schemas.microsoft.com/office/powerpoint/2010/main" val="199372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William-Adolphe_Bouguerea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Voice_of_the_Ancient_Bar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Od branja do pripovedovanja: kratek vpogled v umetnost pripovedovanja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mag. Breda Podbrežnik </a:t>
            </a:r>
            <a:r>
              <a:rPr lang="sl-SI" b="1" dirty="0" smtClean="0"/>
              <a:t>Vukmir</a:t>
            </a:r>
          </a:p>
          <a:p>
            <a:endParaRPr lang="sl-SI" b="1" dirty="0"/>
          </a:p>
          <a:p>
            <a:r>
              <a:rPr lang="sl-SI" b="1" dirty="0" smtClean="0"/>
              <a:t>Mojstrana, 20. 1. 2024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1275561"/>
      </p:ext>
    </p:extLst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66463" y="1132901"/>
            <a:ext cx="5299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i="0" dirty="0" smtClean="0">
                <a:solidFill>
                  <a:srgbClr val="E22112"/>
                </a:solidFill>
                <a:effectLst/>
                <a:latin typeface="Verdana" panose="020B0604030504040204" pitchFamily="34" charset="0"/>
              </a:rPr>
              <a:t>Dove – #</a:t>
            </a:r>
            <a:r>
              <a:rPr lang="sl-SI" sz="2800" b="1" i="0" dirty="0" err="1" smtClean="0">
                <a:solidFill>
                  <a:srgbClr val="E22112"/>
                </a:solidFill>
                <a:effectLst/>
                <a:latin typeface="Verdana" panose="020B0604030504040204" pitchFamily="34" charset="0"/>
              </a:rPr>
              <a:t>MyBeautyMySay</a:t>
            </a:r>
            <a:endParaRPr lang="sl-SI" sz="2800" b="0" i="0" dirty="0">
              <a:solidFill>
                <a:srgbClr val="E22112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69" y="2641282"/>
            <a:ext cx="5715000" cy="3038475"/>
          </a:xfrm>
          <a:prstGeom prst="rect">
            <a:avLst/>
          </a:prstGeom>
        </p:spPr>
      </p:pic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>
          <a:xfrm rot="5400000">
            <a:off x="8332788" y="3225800"/>
            <a:ext cx="3859212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Let´s Tell Our Stories! Skopje, 16. 6. 2'23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748938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 s tekstom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Kako izberemo pravljico</a:t>
            </a:r>
          </a:p>
          <a:p>
            <a:r>
              <a:rPr lang="sl-SI" dirty="0" smtClean="0"/>
              <a:t>Odnos do zgodbe</a:t>
            </a:r>
          </a:p>
          <a:p>
            <a:r>
              <a:rPr lang="sl-SI" dirty="0" smtClean="0"/>
              <a:t>Vrednote</a:t>
            </a:r>
          </a:p>
          <a:p>
            <a:r>
              <a:rPr lang="sl-SI" dirty="0" smtClean="0"/>
              <a:t>Izberemo zgodbe, ki so skladne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z našimi vrednotami, predstavami</a:t>
            </a:r>
          </a:p>
          <a:p>
            <a:pPr marL="0" indent="0">
              <a:buNone/>
            </a:pPr>
            <a:r>
              <a:rPr lang="sl-SI" dirty="0" smtClean="0"/>
              <a:t>- Dober pripovedovalec mora poznati</a:t>
            </a:r>
          </a:p>
          <a:p>
            <a:pPr marL="0" indent="0">
              <a:buNone/>
            </a:pPr>
            <a:r>
              <a:rPr lang="sl-SI" dirty="0" smtClean="0"/>
              <a:t>sebe. Kakšna je moja zgodba?</a:t>
            </a:r>
          </a:p>
          <a:p>
            <a:pPr marL="0" indent="0">
              <a:buNone/>
            </a:pPr>
            <a:r>
              <a:rPr lang="sl-SI" dirty="0" smtClean="0"/>
              <a:t>- Odnos do publike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5037686"/>
              </p:ext>
            </p:extLst>
          </p:nvPr>
        </p:nvGraphicFramePr>
        <p:xfrm>
          <a:off x="6984273" y="426720"/>
          <a:ext cx="4667796" cy="416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904239"/>
      </p:ext>
    </p:extLst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Izbor zgodbe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 smtClean="0"/>
              <a:t>Rožca</a:t>
            </a:r>
            <a:r>
              <a:rPr lang="sl-SI" dirty="0" smtClean="0"/>
              <a:t> </a:t>
            </a:r>
            <a:r>
              <a:rPr lang="sl-SI" dirty="0" err="1" smtClean="0"/>
              <a:t>belga</a:t>
            </a:r>
            <a:r>
              <a:rPr lang="sl-SI" dirty="0" smtClean="0"/>
              <a:t> </a:t>
            </a:r>
            <a:r>
              <a:rPr lang="sl-SI" dirty="0" err="1" smtClean="0"/>
              <a:t>možca</a:t>
            </a:r>
            <a:endParaRPr lang="sl-SI" dirty="0" smtClean="0"/>
          </a:p>
          <a:p>
            <a:r>
              <a:rPr lang="sl-SI" dirty="0" smtClean="0"/>
              <a:t>Planika</a:t>
            </a:r>
          </a:p>
          <a:p>
            <a:r>
              <a:rPr lang="sl-SI" dirty="0" smtClean="0"/>
              <a:t>O treh sinovih</a:t>
            </a:r>
          </a:p>
          <a:p>
            <a:r>
              <a:rPr lang="sl-SI" dirty="0" smtClean="0"/>
              <a:t>Kako so nastale kamniške planine</a:t>
            </a:r>
          </a:p>
          <a:p>
            <a:r>
              <a:rPr lang="sl-SI" dirty="0" smtClean="0"/>
              <a:t>Sveti Anton ukrade ogenj v peklu</a:t>
            </a:r>
          </a:p>
          <a:p>
            <a:r>
              <a:rPr lang="sl-SI" dirty="0" smtClean="0"/>
              <a:t>Bele žene so </a:t>
            </a:r>
            <a:r>
              <a:rPr lang="sl-SI" dirty="0" err="1" smtClean="0"/>
              <a:t>pršle</a:t>
            </a:r>
            <a:r>
              <a:rPr lang="sl-SI" dirty="0" smtClean="0"/>
              <a:t> h človek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Katera zgodba mi je najbliže? Katera podoba? Zakaj? Kaj bi sporočila z izborom?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4227538"/>
      </p:ext>
    </p:extLst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</a:t>
            </a:r>
            <a:r>
              <a:rPr lang="sl-SI" dirty="0" smtClean="0"/>
              <a:t>atere </a:t>
            </a:r>
            <a:r>
              <a:rPr lang="sl-SI" dirty="0"/>
              <a:t>vrednote prepoznavamo iz zgodb, ki so na </a:t>
            </a:r>
            <a:r>
              <a:rPr lang="sl-SI" dirty="0" smtClean="0"/>
              <a:t>listu?</a:t>
            </a:r>
          </a:p>
          <a:p>
            <a:r>
              <a:rPr lang="sl-SI" dirty="0" smtClean="0"/>
              <a:t>Kaj lahko preoblikujejo?</a:t>
            </a:r>
          </a:p>
          <a:p>
            <a:r>
              <a:rPr lang="sl-SI" dirty="0" smtClean="0"/>
              <a:t>Katere težave, konflikte so predstavljene?</a:t>
            </a:r>
          </a:p>
          <a:p>
            <a:r>
              <a:rPr lang="sl-SI" dirty="0" smtClean="0"/>
              <a:t>Kaj nagovarjajo v vas?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1271818"/>
      </p:ext>
    </p:extLst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0969"/>
          </a:xfrm>
        </p:spPr>
        <p:txBody>
          <a:bodyPr>
            <a:normAutofit/>
          </a:bodyPr>
          <a:lstStyle/>
          <a:p>
            <a:r>
              <a:rPr lang="sl-SI" dirty="0" smtClean="0"/>
              <a:t>Pomnjenje</a:t>
            </a:r>
            <a:endParaRPr lang="sl-SI" dirty="0"/>
          </a:p>
        </p:txBody>
      </p:sp>
      <p:pic>
        <p:nvPicPr>
          <p:cNvPr id="6" name="Označba mesta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r="7797"/>
          <a:stretch>
            <a:fillRect/>
          </a:stretch>
        </p:blipFill>
        <p:spPr/>
      </p:pic>
      <p:sp>
        <p:nvSpPr>
          <p:cNvPr id="3" name="Označba mesta vsebine 2"/>
          <p:cNvSpPr>
            <a:spLocks noGrp="1"/>
          </p:cNvSpPr>
          <p:nvPr>
            <p:ph type="body" sz="half" idx="2"/>
          </p:nvPr>
        </p:nvSpPr>
        <p:spPr>
          <a:xfrm>
            <a:off x="699111" y="1518443"/>
            <a:ext cx="3932237" cy="3811588"/>
          </a:xfrm>
        </p:spPr>
        <p:txBody>
          <a:bodyPr/>
          <a:lstStyle/>
          <a:p>
            <a:r>
              <a:rPr lang="sl-SI" dirty="0" smtClean="0"/>
              <a:t>Struktura</a:t>
            </a:r>
          </a:p>
          <a:p>
            <a:r>
              <a:rPr lang="sl-SI" dirty="0" smtClean="0"/>
              <a:t>Zapomnite si dejanja, ne besed! </a:t>
            </a:r>
          </a:p>
          <a:p>
            <a:r>
              <a:rPr lang="sl-SI" dirty="0" smtClean="0"/>
              <a:t>IMAGINACIJA </a:t>
            </a:r>
          </a:p>
          <a:p>
            <a:r>
              <a:rPr lang="sl-SI" dirty="0" smtClean="0"/>
              <a:t>Pravljice se ne učimo na pamet!</a:t>
            </a:r>
          </a:p>
          <a:p>
            <a:endParaRPr lang="sl-SI" dirty="0"/>
          </a:p>
          <a:p>
            <a:r>
              <a:rPr lang="sl-SI" dirty="0" smtClean="0"/>
              <a:t>ŠTIRJE GODCI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93510760"/>
      </p:ext>
    </p:extLst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Pomnjenje – potopimo se v zgodbo.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Zgodbo narišemo v šestih prizorih. (lahko simbolno)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6349" y="1831748"/>
            <a:ext cx="10515600" cy="4351338"/>
          </a:xfrm>
        </p:spPr>
        <p:txBody>
          <a:bodyPr/>
          <a:lstStyle/>
          <a:p>
            <a:endParaRPr lang="sl-SI" dirty="0"/>
          </a:p>
        </p:txBody>
      </p:sp>
      <p:cxnSp>
        <p:nvCxnSpPr>
          <p:cNvPr id="5" name="Raven povezovalnik 4"/>
          <p:cNvCxnSpPr>
            <a:stCxn id="3" idx="1"/>
            <a:endCxn id="3" idx="3"/>
          </p:cNvCxnSpPr>
          <p:nvPr/>
        </p:nvCxnSpPr>
        <p:spPr>
          <a:xfrm>
            <a:off x="176349" y="4007417"/>
            <a:ext cx="1051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2725783" y="1881051"/>
            <a:ext cx="78377" cy="43020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6897190" y="1877876"/>
            <a:ext cx="34833" cy="4351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28913"/>
      </p:ext>
    </p:extLst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Imaginacija 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Katera slika nam je najbližja?</a:t>
            </a:r>
          </a:p>
          <a:p>
            <a:r>
              <a:rPr lang="sl-SI" dirty="0" smtClean="0"/>
              <a:t>Kaj se nas je dotaknilo?</a:t>
            </a:r>
          </a:p>
          <a:p>
            <a:r>
              <a:rPr lang="sl-SI" dirty="0" smtClean="0"/>
              <a:t>Dodamo čutne podobe: slušne, vizualne, kinestetične </a:t>
            </a:r>
          </a:p>
          <a:p>
            <a:r>
              <a:rPr lang="sl-SI" dirty="0" smtClean="0"/>
              <a:t>Kako transformiramo naše doživljanje v podobe? </a:t>
            </a:r>
          </a:p>
          <a:p>
            <a:pPr marL="0" indent="0"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635571469"/>
      </p:ext>
    </p:extLst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Glas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Višina</a:t>
            </a:r>
          </a:p>
          <a:p>
            <a:r>
              <a:rPr lang="sl-SI" dirty="0" smtClean="0"/>
              <a:t>Barva</a:t>
            </a:r>
          </a:p>
          <a:p>
            <a:r>
              <a:rPr lang="sl-SI" dirty="0" smtClean="0"/>
              <a:t>Ritem</a:t>
            </a:r>
          </a:p>
          <a:p>
            <a:r>
              <a:rPr lang="sl-SI" dirty="0" smtClean="0"/>
              <a:t>Artikulacija</a:t>
            </a:r>
          </a:p>
          <a:p>
            <a:r>
              <a:rPr lang="sl-SI" dirty="0" smtClean="0"/>
              <a:t>Vaje za ogrevanje glasu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5973000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Telo in gestikulacija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Spontanost</a:t>
            </a:r>
          </a:p>
          <a:p>
            <a:r>
              <a:rPr lang="sl-SI" dirty="0" smtClean="0"/>
              <a:t>Avtentičnost</a:t>
            </a:r>
          </a:p>
          <a:p>
            <a:r>
              <a:rPr lang="sl-SI" dirty="0" smtClean="0"/>
              <a:t>Udobje</a:t>
            </a:r>
          </a:p>
          <a:p>
            <a:r>
              <a:rPr lang="sl-SI" dirty="0" smtClean="0"/>
              <a:t>Očesni stik</a:t>
            </a:r>
          </a:p>
          <a:p>
            <a:r>
              <a:rPr lang="sl-SI" dirty="0" smtClean="0"/>
              <a:t>Odprte in zaprte drže</a:t>
            </a:r>
          </a:p>
          <a:p>
            <a:r>
              <a:rPr lang="sl-SI" dirty="0" smtClean="0"/>
              <a:t>Kako premagati napetost?</a:t>
            </a:r>
          </a:p>
          <a:p>
            <a:r>
              <a:rPr lang="sl-SI" dirty="0" smtClean="0"/>
              <a:t>Nasmeh! Povežimo se z občinstvom.</a:t>
            </a:r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Let´s Tell Our Stories! Skopje, 16. 6. 2'23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58046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repertoar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HAHA: smešne</a:t>
            </a:r>
          </a:p>
          <a:p>
            <a:r>
              <a:rPr lang="sl-SI" dirty="0" smtClean="0"/>
              <a:t>AHA: pametne</a:t>
            </a:r>
          </a:p>
          <a:p>
            <a:r>
              <a:rPr lang="sl-SI" dirty="0" smtClean="0"/>
              <a:t>AHHH: daljše, čudežne, velike zgodbe</a:t>
            </a:r>
          </a:p>
          <a:p>
            <a:r>
              <a:rPr lang="sl-SI" dirty="0" smtClean="0"/>
              <a:t>AMEN: dobra zaključna, kratka, </a:t>
            </a:r>
            <a:r>
              <a:rPr lang="sl-SI" smtClean="0"/>
              <a:t>modra zgodba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0670641"/>
      </p:ext>
    </p:extLst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.mam.org/wp-content/uploads/2011/05/r_l1888_5_o2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3" y="249673"/>
            <a:ext cx="10540547" cy="592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15906"/>
              </p:ext>
            </p:extLst>
          </p:nvPr>
        </p:nvGraphicFramePr>
        <p:xfrm>
          <a:off x="237806" y="6267700"/>
          <a:ext cx="10622280" cy="304800"/>
        </p:xfrm>
        <a:graphic>
          <a:graphicData uri="http://schemas.openxmlformats.org/drawingml/2006/table">
            <a:tbl>
              <a:tblPr/>
              <a:tblGrid>
                <a:gridCol w="10622280">
                  <a:extLst>
                    <a:ext uri="{9D8B030D-6E8A-4147-A177-3AD203B41FA5}">
                      <a16:colId xmlns:a16="http://schemas.microsoft.com/office/drawing/2014/main" val="7073201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sl-SI" b="1" u="none" strike="noStrike" dirty="0">
                          <a:solidFill>
                            <a:srgbClr val="3366BB"/>
                          </a:solidFill>
                          <a:effectLst/>
                          <a:hlinkClick r:id="rId3" tooltip="w:en:William-Adolphe Bouguereau"/>
                        </a:rPr>
                        <a:t>William-</a:t>
                      </a:r>
                      <a:r>
                        <a:rPr lang="sl-SI" b="1" u="none" strike="noStrike" dirty="0" err="1">
                          <a:solidFill>
                            <a:srgbClr val="3366BB"/>
                          </a:solidFill>
                          <a:effectLst/>
                          <a:hlinkClick r:id="rId3" tooltip="w:en:William-Adolphe Bouguereau"/>
                        </a:rPr>
                        <a:t>Adolphe</a:t>
                      </a:r>
                      <a:r>
                        <a:rPr lang="sl-SI" b="1" u="none" strike="noStrike" dirty="0">
                          <a:solidFill>
                            <a:srgbClr val="3366BB"/>
                          </a:solidFill>
                          <a:effectLst/>
                          <a:hlinkClick r:id="rId3" tooltip="w:en:William-Adolphe Bouguereau"/>
                        </a:rPr>
                        <a:t> </a:t>
                      </a:r>
                      <a:r>
                        <a:rPr lang="sl-SI" b="1" u="none" strike="noStrike" dirty="0" err="1">
                          <a:solidFill>
                            <a:srgbClr val="3366BB"/>
                          </a:solidFill>
                          <a:effectLst/>
                          <a:hlinkClick r:id="rId3" tooltip="w:en:William-Adolphe Bouguereau"/>
                        </a:rPr>
                        <a:t>Bouguereau</a:t>
                      </a:r>
                      <a:r>
                        <a:rPr lang="sl-SI" b="1" dirty="0">
                          <a:effectLst/>
                        </a:rPr>
                        <a:t>  (1825–1905</a:t>
                      </a:r>
                      <a:r>
                        <a:rPr lang="sl-SI" b="1" dirty="0" smtClean="0">
                          <a:effectLst/>
                        </a:rPr>
                        <a:t>). Homer</a:t>
                      </a:r>
                      <a:r>
                        <a:rPr lang="sl-SI" b="1" baseline="0" dirty="0" smtClean="0">
                          <a:effectLst/>
                        </a:rPr>
                        <a:t> in njegov vodnik. </a:t>
                      </a:r>
                      <a:endParaRPr lang="sl-SI" b="1" dirty="0">
                        <a:effectLst/>
                      </a:endParaRPr>
                    </a:p>
                  </a:txBody>
                  <a:tcPr marL="15240" marR="15240" marT="15240" marB="15240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670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270240"/>
      </p:ext>
    </p:extLst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njižnica Franceta Balantiča Kamnik &gt; Dejavnosti in projekti (legacy) &gt; Križnikov  pravljični fest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98" y="600119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8169"/>
      </p:ext>
    </p:extLst>
  </p:cSld>
  <p:clrMapOvr>
    <a:masterClrMapping/>
  </p:clrMapOvr>
  <p:transition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kend za pravljice … in gozd - D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5" y="601209"/>
            <a:ext cx="6286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24966"/>
      </p:ext>
    </p:extLst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križnikov pravljični fest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94" y="699535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77617"/>
      </p:ext>
    </p:extLst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11" y="577432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18206"/>
      </p:ext>
    </p:extLst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ZS: 4. Križnikov pravljični festival - živo pripovedovanje za oživljanje  kulturne dedišč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37" y="123325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70866"/>
      </p:ext>
    </p:extLst>
  </p:cSld>
  <p:clrMapOvr>
    <a:masterClrMapping/>
  </p:clrMapOvr>
  <p:transition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Pravljice za učence od 1. do 6. razreda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1., 2. razred: ponavljanje, enostavnost, možnost ponavljanja z gibi</a:t>
            </a:r>
          </a:p>
          <a:p>
            <a:pPr marL="0" indent="0">
              <a:buNone/>
            </a:pPr>
            <a:r>
              <a:rPr lang="sl-SI" dirty="0"/>
              <a:t>Debela repa, Trije prašički, Bremenski godci, </a:t>
            </a:r>
          </a:p>
          <a:p>
            <a:r>
              <a:rPr lang="sl-SI" dirty="0"/>
              <a:t>3.,4.: dodamo sporočilo, vrednoto, rešen konflikt, pogumne </a:t>
            </a:r>
            <a:r>
              <a:rPr lang="sl-SI" dirty="0" smtClean="0"/>
              <a:t>junake; </a:t>
            </a:r>
            <a:r>
              <a:rPr lang="sl-SI" dirty="0"/>
              <a:t>čudežnost, preobrazba</a:t>
            </a:r>
          </a:p>
          <a:p>
            <a:pPr marL="0" indent="0">
              <a:buNone/>
            </a:pPr>
            <a:r>
              <a:rPr lang="sl-SI" dirty="0"/>
              <a:t>Zlatolaska in trije medvedi</a:t>
            </a:r>
            <a:r>
              <a:rPr lang="sl-SI" dirty="0" smtClean="0"/>
              <a:t>, </a:t>
            </a:r>
            <a:r>
              <a:rPr lang="sl-SI" dirty="0"/>
              <a:t>Peter Klepec, Kekec, Rdeča kapica, Grdi raček</a:t>
            </a:r>
          </a:p>
          <a:p>
            <a:r>
              <a:rPr lang="sl-SI" dirty="0"/>
              <a:t>5., 6. r.: Kompleksnost, sočutje, čudežnost, </a:t>
            </a:r>
            <a:r>
              <a:rPr lang="sl-SI" dirty="0" smtClean="0"/>
              <a:t>socializacija, moralno sporočilo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Pes </a:t>
            </a:r>
            <a:r>
              <a:rPr lang="sl-SI" dirty="0"/>
              <a:t>in volk, Mačeha in pastorka (Za devetimi gorami), </a:t>
            </a:r>
            <a:r>
              <a:rPr lang="sl-SI" dirty="0" err="1"/>
              <a:t>Janček</a:t>
            </a:r>
            <a:r>
              <a:rPr lang="sl-SI" dirty="0"/>
              <a:t> </a:t>
            </a:r>
            <a:r>
              <a:rPr lang="sl-SI" dirty="0" smtClean="0"/>
              <a:t>Ježek, Pepelka in druge čudežne pravljice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8087012"/>
      </p:ext>
    </p:extLst>
  </p:cSld>
  <p:clrMapOvr>
    <a:masterClrMapping/>
  </p:clrMapOvr>
  <p:transition>
    <p:split orient="vert"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Moč zgodbe, transformacija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/>
            <a:r>
              <a:rPr lang="sl-SI" dirty="0"/>
              <a:t>Pripovedovanje zgodb je ena od osnovnih človeških dejavnosti,</a:t>
            </a:r>
          </a:p>
          <a:p>
            <a:pPr lvl="0" fontAlgn="base"/>
            <a:r>
              <a:rPr lang="sl-SI" dirty="0"/>
              <a:t>Zgodbe so </a:t>
            </a:r>
            <a:r>
              <a:rPr lang="sl-SI" dirty="0" smtClean="0"/>
              <a:t>lepe.</a:t>
            </a:r>
            <a:endParaRPr lang="sl-SI" dirty="0"/>
          </a:p>
          <a:p>
            <a:pPr lvl="0" fontAlgn="base"/>
            <a:r>
              <a:rPr lang="sl-SI" dirty="0"/>
              <a:t>I</a:t>
            </a:r>
            <a:r>
              <a:rPr lang="sl-SI" dirty="0" smtClean="0"/>
              <a:t>ntuitivno </a:t>
            </a:r>
            <a:r>
              <a:rPr lang="sl-SI" dirty="0"/>
              <a:t>zaznavamo </a:t>
            </a:r>
            <a:r>
              <a:rPr lang="sl-SI" dirty="0" err="1"/>
              <a:t>arehtipe</a:t>
            </a:r>
            <a:r>
              <a:rPr lang="sl-SI" dirty="0"/>
              <a:t>: mačeha, modra starka, velik volk, temen gozd ...</a:t>
            </a:r>
          </a:p>
          <a:p>
            <a:pPr lvl="0" fontAlgn="base"/>
            <a:r>
              <a:rPr lang="sl-SI" dirty="0"/>
              <a:t>Zgodbe nam omogočajo, da z distance </a:t>
            </a:r>
            <a:r>
              <a:rPr lang="sl-SI" dirty="0" smtClean="0"/>
              <a:t>predelamo in </a:t>
            </a:r>
            <a:r>
              <a:rPr lang="sl-SI" dirty="0"/>
              <a:t>izrazimo </a:t>
            </a:r>
            <a:r>
              <a:rPr lang="sl-SI" dirty="0" smtClean="0"/>
              <a:t>čustva </a:t>
            </a:r>
            <a:r>
              <a:rPr lang="sl-SI" dirty="0"/>
              <a:t>(konstruktivno in varno).</a:t>
            </a:r>
          </a:p>
          <a:p>
            <a:pPr lvl="0" fontAlgn="base"/>
            <a:r>
              <a:rPr lang="sl-SI" dirty="0"/>
              <a:t>Zgodbe nam omogočajo, da uporabimo lastno domišljijo za soočanje z izzivi na ustvarjalen način.</a:t>
            </a:r>
          </a:p>
          <a:p>
            <a:pPr lvl="0" fontAlgn="base"/>
            <a:r>
              <a:rPr lang="sl-SI" dirty="0"/>
              <a:t>Pomagajo nam razumeti naše lastne vloge in vloge drugih, spoštovanja drugih, različnih sposobnosti, razlik in drugačnih stališč.</a:t>
            </a:r>
          </a:p>
          <a:p>
            <a:pPr lvl="0" fontAlgn="base"/>
            <a:r>
              <a:rPr lang="sl-SI" dirty="0"/>
              <a:t>Pomagajo nam osmisliti kaos tako, da z zgodbami poenostavimo zapletene situacije (dogajanja in našo vlogo v tem).</a:t>
            </a:r>
          </a:p>
          <a:p>
            <a:pPr lvl="0" fontAlgn="base"/>
            <a:r>
              <a:rPr lang="sl-SI" dirty="0"/>
              <a:t>Pomagajo nam pri prepoznavanju in izbiri vedenja: junaki, žrtve. Učijo nas, da majhna deklica lahko premaga volka, da so sledi iz krušnih drobtin oznaka naše poti, da se ne izgubimo v gozdu.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2362110"/>
      </p:ext>
    </p:extLst>
  </p:cSld>
  <p:clrMapOvr>
    <a:masterClrMapping/>
  </p:clrMapOvr>
  <p:transition>
    <p:split orient="vert"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ttps://w3.chabad.org/media/images/263/NUEj263687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721895"/>
            <a:ext cx="5511482" cy="5470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423129"/>
      </p:ext>
    </p:extLst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določ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1" y="87085"/>
            <a:ext cx="4458566" cy="667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5677988" y="22523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Ročno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poslikana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gravura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Williama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Blakea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njegove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pesmi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" </a:t>
            </a:r>
            <a:r>
              <a:rPr lang="en-US" dirty="0">
                <a:solidFill>
                  <a:srgbClr val="3366CC"/>
                </a:solidFill>
                <a:latin typeface="Arial" panose="020B0604020202020204" pitchFamily="34" charset="0"/>
                <a:hlinkClick r:id="rId3" tooltip="Glas starodavnega barda"/>
              </a:rPr>
              <a:t>The Voice of the Ancient Bard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5058899"/>
      </p:ext>
    </p:extLst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ro.medium.com/v2/resize:fit:875/1*2jrWOIFaA2yAV53U1QFmV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33480"/>
            <a:ext cx="4636135" cy="618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Grioti</a:t>
            </a:r>
            <a:r>
              <a:rPr lang="sl-SI" dirty="0" smtClean="0"/>
              <a:t>, Senegal</a:t>
            </a:r>
            <a:endParaRPr lang="sl-SI" dirty="0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785574" y="6830740"/>
            <a:ext cx="2781073" cy="3046367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076" name="Picture 4" descr="Griots In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3" y="2412274"/>
            <a:ext cx="3060323" cy="456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03352"/>
      </p:ext>
    </p:extLst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Kobzarji</a:t>
            </a:r>
            <a:r>
              <a:rPr lang="sl-SI" dirty="0" smtClean="0"/>
              <a:t>, Ukrajina</a:t>
            </a:r>
            <a:endParaRPr lang="sl-SI" dirty="0"/>
          </a:p>
        </p:txBody>
      </p:sp>
      <p:pic>
        <p:nvPicPr>
          <p:cNvPr id="4098" name="Picture 2" descr="nedoločen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r="89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667102" y="6202680"/>
            <a:ext cx="3932237" cy="381158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100" name="Picture 4" descr="Kobzar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9" y="2133917"/>
            <a:ext cx="31432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75545"/>
      </p:ext>
    </p:extLst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pripovedovati?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Moč zgodbe</a:t>
            </a:r>
          </a:p>
          <a:p>
            <a:r>
              <a:rPr lang="sl-SI" dirty="0" smtClean="0"/>
              <a:t>Način, kako organiziramo svoje izkušnje </a:t>
            </a:r>
          </a:p>
          <a:p>
            <a:r>
              <a:rPr lang="sl-SI" dirty="0" smtClean="0"/>
              <a:t>Narativno mišljenje: optimalna oblika za učenje in izražanje o tem, kar vemo o sebi in svetu</a:t>
            </a:r>
          </a:p>
          <a:p>
            <a:r>
              <a:rPr lang="sl-SI" dirty="0" smtClean="0"/>
              <a:t>Z zgodbo se povezujemo z drugimi</a:t>
            </a:r>
          </a:p>
          <a:p>
            <a:r>
              <a:rPr lang="sl-SI" dirty="0" smtClean="0"/>
              <a:t>Delovanje možganov med poslušanjem: dopamin, oksitocin, zanimanje, čustva, empatija</a:t>
            </a:r>
          </a:p>
          <a:p>
            <a:r>
              <a:rPr lang="sl-SI" dirty="0" smtClean="0"/>
              <a:t>Od začetka človeštva so mlade vzgajali z zgodbami</a:t>
            </a:r>
          </a:p>
          <a:p>
            <a:r>
              <a:rPr lang="sl-SI" dirty="0" smtClean="0"/>
              <a:t>Pripovedovanje sproža spremembe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8138340"/>
      </p:ext>
    </p:extLst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Razlike med branjem in pripovedovanjem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Povezanost: nobena tehnologija ne more nadomestiti komunikacije in povezanosti, ko se pripoveduje zgodba. To je komunikacija: stik z očmi, geste, obrazna </a:t>
            </a:r>
            <a:r>
              <a:rPr lang="sl-SI" dirty="0" smtClean="0"/>
              <a:t>mimika, stik z občinstvom</a:t>
            </a:r>
            <a:endParaRPr lang="sl-SI" dirty="0"/>
          </a:p>
          <a:p>
            <a:pPr lvl="0"/>
            <a:r>
              <a:rPr lang="sl-SI" dirty="0"/>
              <a:t>Prevzetost: vsi radi poslušamo zgodbe, poslušamo, smo prevzeti</a:t>
            </a:r>
          </a:p>
          <a:p>
            <a:pPr lvl="0"/>
            <a:r>
              <a:rPr lang="sl-SI" dirty="0"/>
              <a:t>Primerno tudi za slabše </a:t>
            </a:r>
            <a:r>
              <a:rPr lang="sl-SI" dirty="0" smtClean="0"/>
              <a:t>učence</a:t>
            </a:r>
          </a:p>
          <a:p>
            <a:pPr marL="0" lv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Picture 4" descr="Image result for storyt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99" y="4120651"/>
            <a:ext cx="30670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29100"/>
      </p:ext>
    </p:extLst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65" y="1010653"/>
            <a:ext cx="8111549" cy="42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6134"/>
      </p:ext>
    </p:extLst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outh Creativity, Innovation &amp; Sustainable Leadership » Blog Archive »  LinkedIn: The Lego Data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65" y="215407"/>
            <a:ext cx="4455187" cy="63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2098"/>
      </p:ext>
    </p:extLst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Rob">
  <a:themeElements>
    <a:clrScheme name="Rob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Rob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ob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zgodovina knjižnic (2)</Template>
  <TotalTime>117</TotalTime>
  <Words>650</Words>
  <Application>Microsoft Office PowerPoint</Application>
  <PresentationFormat>Širokozaslonsko</PresentationFormat>
  <Paragraphs>100</Paragraphs>
  <Slides>27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3" baseType="lpstr">
      <vt:lpstr>Arial</vt:lpstr>
      <vt:lpstr>Calibri</vt:lpstr>
      <vt:lpstr>Garamond</vt:lpstr>
      <vt:lpstr>Verdana</vt:lpstr>
      <vt:lpstr>Wingdings</vt:lpstr>
      <vt:lpstr>Rob</vt:lpstr>
      <vt:lpstr>Od branja do pripovedovanja: kratek vpogled v umetnost pripovedovanja</vt:lpstr>
      <vt:lpstr>PowerPointova predstavitev</vt:lpstr>
      <vt:lpstr>PowerPointova predstavitev</vt:lpstr>
      <vt:lpstr>Grioti, Senegal</vt:lpstr>
      <vt:lpstr>Kobzarji, Ukrajina</vt:lpstr>
      <vt:lpstr>Zakaj pripovedovati?</vt:lpstr>
      <vt:lpstr>Razlike med branjem in pripovedovanjem </vt:lpstr>
      <vt:lpstr>PowerPointova predstavitev</vt:lpstr>
      <vt:lpstr>PowerPointova predstavitev</vt:lpstr>
      <vt:lpstr>PowerPointova predstavitev</vt:lpstr>
      <vt:lpstr>Delo s tekstom</vt:lpstr>
      <vt:lpstr>Izbor zgodbe</vt:lpstr>
      <vt:lpstr>vaje</vt:lpstr>
      <vt:lpstr>Pomnjenje</vt:lpstr>
      <vt:lpstr>Pomnjenje – potopimo se v zgodbo. Zgodbo narišemo v šestih prizorih. (lahko simbolno)</vt:lpstr>
      <vt:lpstr>Imaginacija </vt:lpstr>
      <vt:lpstr>Glas </vt:lpstr>
      <vt:lpstr>Telo in gestikulacija</vt:lpstr>
      <vt:lpstr>repertoar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Pravljice za učence od 1. do 6. razreda</vt:lpstr>
      <vt:lpstr>Moč zgodbe, transformacija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KORAKI V PRAVLJIČNI SVET – DELAVNICA PRIPOVEDOVANJA</dc:title>
  <dc:creator>Breda Podbreznik</dc:creator>
  <cp:lastModifiedBy>Uporabnik</cp:lastModifiedBy>
  <cp:revision>14</cp:revision>
  <dcterms:created xsi:type="dcterms:W3CDTF">2023-08-24T12:48:24Z</dcterms:created>
  <dcterms:modified xsi:type="dcterms:W3CDTF">2024-01-19T20:34:18Z</dcterms:modified>
</cp:coreProperties>
</file>