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80" r:id="rId5"/>
  </p:sldMasterIdLst>
  <p:notesMasterIdLst>
    <p:notesMasterId r:id="rId43"/>
  </p:notesMasterIdLst>
  <p:handoutMasterIdLst>
    <p:handoutMasterId r:id="rId44"/>
  </p:handoutMasterIdLst>
  <p:sldIdLst>
    <p:sldId id="264" r:id="rId6"/>
    <p:sldId id="276" r:id="rId7"/>
    <p:sldId id="395" r:id="rId8"/>
    <p:sldId id="392" r:id="rId9"/>
    <p:sldId id="393" r:id="rId10"/>
    <p:sldId id="394" r:id="rId11"/>
    <p:sldId id="311" r:id="rId12"/>
    <p:sldId id="281" r:id="rId13"/>
    <p:sldId id="346" r:id="rId14"/>
    <p:sldId id="342" r:id="rId15"/>
    <p:sldId id="343" r:id="rId16"/>
    <p:sldId id="379" r:id="rId17"/>
    <p:sldId id="368" r:id="rId18"/>
    <p:sldId id="370" r:id="rId19"/>
    <p:sldId id="371" r:id="rId20"/>
    <p:sldId id="387" r:id="rId21"/>
    <p:sldId id="378" r:id="rId22"/>
    <p:sldId id="369" r:id="rId23"/>
    <p:sldId id="361" r:id="rId24"/>
    <p:sldId id="359" r:id="rId25"/>
    <p:sldId id="360" r:id="rId26"/>
    <p:sldId id="398" r:id="rId27"/>
    <p:sldId id="389" r:id="rId28"/>
    <p:sldId id="396" r:id="rId29"/>
    <p:sldId id="363" r:id="rId30"/>
    <p:sldId id="348" r:id="rId31"/>
    <p:sldId id="349" r:id="rId32"/>
    <p:sldId id="354" r:id="rId33"/>
    <p:sldId id="355" r:id="rId34"/>
    <p:sldId id="390" r:id="rId35"/>
    <p:sldId id="397" r:id="rId36"/>
    <p:sldId id="383" r:id="rId37"/>
    <p:sldId id="372" r:id="rId38"/>
    <p:sldId id="391" r:id="rId39"/>
    <p:sldId id="266" r:id="rId40"/>
    <p:sldId id="386" r:id="rId41"/>
    <p:sldId id="376" r:id="rId42"/>
  </p:sldIdLst>
  <p:sldSz cx="12188825" cy="6858000"/>
  <p:notesSz cx="6735763" cy="9866313"/>
  <p:defaultTextStyle>
    <a:defPPr rtl="0">
      <a:defRPr lang="sl-si"/>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0" autoAdjust="0"/>
    <p:restoredTop sz="94660"/>
  </p:normalViewPr>
  <p:slideViewPr>
    <p:cSldViewPr showGuides="1">
      <p:cViewPr varScale="1">
        <p:scale>
          <a:sx n="115" d="100"/>
          <a:sy n="115" d="100"/>
        </p:scale>
        <p:origin x="2538" y="108"/>
      </p:cViewPr>
      <p:guideLst>
        <p:guide pos="3839"/>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9" d="100"/>
          <a:sy n="69" d="100"/>
        </p:scale>
        <p:origin x="38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28BA5-73F6-4B86-AB8E-6C8FA1B54FA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E3EEB29-6476-4E74-9E0F-BAE617D581BD}">
      <dgm:prSet phldrT="[Text]" custT="1"/>
      <dgm:spPr/>
      <dgm:t>
        <a:bodyPr/>
        <a:lstStyle/>
        <a:p>
          <a:r>
            <a:rPr lang="sl-SI" sz="1200" dirty="0" smtClean="0">
              <a:latin typeface="+mj-lt"/>
              <a:cs typeface="Calibri" panose="020F0502020204030204" pitchFamily="34" charset="0"/>
            </a:rPr>
            <a:t>Iskanje posameznih informacij v znanih besedilih.</a:t>
          </a:r>
          <a:endParaRPr lang="en-US" sz="1200" dirty="0">
            <a:latin typeface="+mj-lt"/>
            <a:cs typeface="Calibri" panose="020F0502020204030204" pitchFamily="34" charset="0"/>
          </a:endParaRPr>
        </a:p>
      </dgm:t>
    </dgm:pt>
    <dgm:pt modelId="{0A87DE0D-3239-44F7-9E36-5647D147E8DC}" type="parTrans" cxnId="{EDBA1692-DFC8-41CC-AA9A-C5172AE9911E}">
      <dgm:prSet/>
      <dgm:spPr/>
      <dgm:t>
        <a:bodyPr/>
        <a:lstStyle/>
        <a:p>
          <a:endParaRPr lang="en-US" sz="1200"/>
        </a:p>
      </dgm:t>
    </dgm:pt>
    <dgm:pt modelId="{6816DDC1-6337-47DD-93D0-3EF5206E6EBA}" type="sibTrans" cxnId="{EDBA1692-DFC8-41CC-AA9A-C5172AE9911E}">
      <dgm:prSet/>
      <dgm:spPr/>
      <dgm:t>
        <a:bodyPr/>
        <a:lstStyle/>
        <a:p>
          <a:endParaRPr lang="en-US" sz="1200"/>
        </a:p>
      </dgm:t>
    </dgm:pt>
    <dgm:pt modelId="{15662591-0BF3-49E1-B9A0-0D3FD8028D5D}">
      <dgm:prSet phldrT="[Text]" custT="1"/>
      <dgm:spPr/>
      <dgm:t>
        <a:bodyPr/>
        <a:lstStyle/>
        <a:p>
          <a:r>
            <a:rPr lang="sl-SI" sz="1200" dirty="0" smtClean="0">
              <a:latin typeface="+mj-lt"/>
              <a:cs typeface="Calibri" panose="020F0502020204030204" pitchFamily="34" charset="0"/>
            </a:rPr>
            <a:t>Branje razmeroma kratkih digitalnih, tiskanih ali mešanih besedil za iskanje posameznega besedila.</a:t>
          </a:r>
          <a:endParaRPr lang="en-US" sz="1200" dirty="0" smtClean="0">
            <a:latin typeface="+mj-lt"/>
            <a:cs typeface="Calibri" panose="020F0502020204030204" pitchFamily="34" charset="0"/>
          </a:endParaRPr>
        </a:p>
      </dgm:t>
    </dgm:pt>
    <dgm:pt modelId="{D0EE4808-1CC3-4F4D-B177-B6E465F7C1EF}" type="parTrans" cxnId="{7F142616-D8B0-45DB-BDD4-852C9F0230E9}">
      <dgm:prSet/>
      <dgm:spPr/>
      <dgm:t>
        <a:bodyPr/>
        <a:lstStyle/>
        <a:p>
          <a:endParaRPr lang="en-US" sz="1200"/>
        </a:p>
      </dgm:t>
    </dgm:pt>
    <dgm:pt modelId="{19C78146-AD9A-441E-937A-7E30E55F375E}" type="sibTrans" cxnId="{7F142616-D8B0-45DB-BDD4-852C9F0230E9}">
      <dgm:prSet/>
      <dgm:spPr/>
      <dgm:t>
        <a:bodyPr/>
        <a:lstStyle/>
        <a:p>
          <a:endParaRPr lang="en-US" sz="1200"/>
        </a:p>
      </dgm:t>
    </dgm:pt>
    <dgm:pt modelId="{C362C57D-F4A7-4B6A-890C-0EF6F9E9FC99}">
      <dgm:prSet custT="1"/>
      <dgm:spPr/>
      <dgm:t>
        <a:bodyPr/>
        <a:lstStyle/>
        <a:p>
          <a:r>
            <a:rPr lang="sl-SI" sz="1200" dirty="0" smtClean="0">
              <a:latin typeface="+mj-lt"/>
              <a:cs typeface="Calibri" panose="020F0502020204030204" pitchFamily="34" charset="0"/>
            </a:rPr>
            <a:t>Prepoznavanje, razlaganje ali vrednotenje ene ali več informacij, ki pogosto zahtevajo različne ravni sklepanja.</a:t>
          </a:r>
          <a:endParaRPr lang="en-US" sz="1200" dirty="0">
            <a:latin typeface="+mj-lt"/>
            <a:cs typeface="Calibri" panose="020F0502020204030204" pitchFamily="34" charset="0"/>
          </a:endParaRPr>
        </a:p>
      </dgm:t>
    </dgm:pt>
    <dgm:pt modelId="{D2CA4E55-2670-4B3B-AB0F-6AD7F6FC1379}" type="parTrans" cxnId="{1A238895-9BD2-4CD1-A62A-AB2AEBA8B9CD}">
      <dgm:prSet/>
      <dgm:spPr/>
      <dgm:t>
        <a:bodyPr/>
        <a:lstStyle/>
        <a:p>
          <a:endParaRPr lang="en-US" sz="1200"/>
        </a:p>
      </dgm:t>
    </dgm:pt>
    <dgm:pt modelId="{EF212711-7FA1-41A5-9CB3-5CC5EC2A20E0}" type="sibTrans" cxnId="{1A238895-9BD2-4CD1-A62A-AB2AEBA8B9CD}">
      <dgm:prSet/>
      <dgm:spPr/>
      <dgm:t>
        <a:bodyPr/>
        <a:lstStyle/>
        <a:p>
          <a:endParaRPr lang="en-US" sz="1200"/>
        </a:p>
      </dgm:t>
    </dgm:pt>
    <dgm:pt modelId="{313A321F-F03B-45A8-88A1-A9E688071BC5}">
      <dgm:prSet phldrT="[Text]" custT="1"/>
      <dgm:spPr/>
      <dgm:t>
        <a:bodyPr/>
        <a:lstStyle/>
        <a:p>
          <a:r>
            <a:rPr lang="sl-SI" sz="1200" dirty="0" smtClean="0">
              <a:latin typeface="+mj-lt"/>
              <a:cs typeface="Calibri" panose="020F0502020204030204" pitchFamily="34" charset="0"/>
            </a:rPr>
            <a:t>Ugotavljanje ujemanja med besedilom in informacijami, ki lahko zahteva parafraziranje na nizki ravni in sklepanje na nizki ravni.</a:t>
          </a:r>
          <a:endParaRPr lang="en-US" sz="1200" dirty="0">
            <a:latin typeface="+mj-lt"/>
            <a:cs typeface="Calibri" panose="020F0502020204030204" pitchFamily="34" charset="0"/>
          </a:endParaRPr>
        </a:p>
      </dgm:t>
    </dgm:pt>
    <dgm:pt modelId="{7EE74777-9ABF-43C6-83DC-328EB2499C21}" type="sibTrans" cxnId="{8CE88508-AE53-4C7B-9916-3BCABEC37013}">
      <dgm:prSet/>
      <dgm:spPr/>
      <dgm:t>
        <a:bodyPr/>
        <a:lstStyle/>
        <a:p>
          <a:endParaRPr lang="en-US" sz="1200"/>
        </a:p>
      </dgm:t>
    </dgm:pt>
    <dgm:pt modelId="{9830DEEE-BC6B-42AF-ADFB-19ABE5836E74}" type="parTrans" cxnId="{8CE88508-AE53-4C7B-9916-3BCABEC37013}">
      <dgm:prSet/>
      <dgm:spPr/>
      <dgm:t>
        <a:bodyPr/>
        <a:lstStyle/>
        <a:p>
          <a:endParaRPr lang="en-US" sz="1200"/>
        </a:p>
      </dgm:t>
    </dgm:pt>
    <dgm:pt modelId="{D553E320-309D-4127-B25E-F1B3FBFEFDEA}">
      <dgm:prSet custT="1"/>
      <dgm:spPr/>
      <dgm:t>
        <a:bodyPr/>
        <a:lstStyle/>
        <a:p>
          <a:r>
            <a:rPr lang="sl-SI" sz="1200" dirty="0" smtClean="0">
              <a:latin typeface="+mj-lt"/>
              <a:cs typeface="Calibri" panose="020F0502020204030204" pitchFamily="34" charset="0"/>
            </a:rPr>
            <a:t>Prepoznavanje, razlaganje ali vrednotenje ene ali več informacij, ki pogosto zahtevajo različne ravni sklepanja.</a:t>
          </a:r>
          <a:endParaRPr lang="en-US" sz="1200" dirty="0">
            <a:latin typeface="+mj-lt"/>
            <a:cs typeface="Calibri" panose="020F0502020204030204" pitchFamily="34" charset="0"/>
          </a:endParaRPr>
        </a:p>
      </dgm:t>
    </dgm:pt>
    <dgm:pt modelId="{1FA201FA-BB96-4E95-B6CF-146E01B785D8}" type="sibTrans" cxnId="{019D348B-D9AD-4E61-A933-8DB036A8A632}">
      <dgm:prSet/>
      <dgm:spPr/>
      <dgm:t>
        <a:bodyPr/>
        <a:lstStyle/>
        <a:p>
          <a:endParaRPr lang="en-US" sz="1200"/>
        </a:p>
      </dgm:t>
    </dgm:pt>
    <dgm:pt modelId="{A38021AE-ABF1-4545-ACA6-A711D00D7D99}" type="parTrans" cxnId="{019D348B-D9AD-4E61-A933-8DB036A8A632}">
      <dgm:prSet/>
      <dgm:spPr/>
      <dgm:t>
        <a:bodyPr/>
        <a:lstStyle/>
        <a:p>
          <a:endParaRPr lang="en-US" sz="1200"/>
        </a:p>
      </dgm:t>
    </dgm:pt>
    <dgm:pt modelId="{363C139E-962B-47FF-9479-4E94A6B9F6DB}">
      <dgm:prSet custT="1"/>
      <dgm:spPr/>
      <dgm:t>
        <a:bodyPr/>
        <a:lstStyle/>
        <a:p>
          <a:r>
            <a:rPr lang="sl-SI" sz="1200" dirty="0" smtClean="0">
              <a:latin typeface="+mj-lt"/>
              <a:cs typeface="Calibri" panose="020F0502020204030204" pitchFamily="34" charset="0"/>
            </a:rPr>
            <a:t>Povezovanje informacije iz več gostih besedil, oblikovanje sinteze, ideje ali stališča ali ocenjevanje argumentov, ki temeljijo na dokazih.</a:t>
          </a:r>
          <a:endParaRPr lang="en-US" sz="1200" dirty="0">
            <a:latin typeface="+mj-lt"/>
            <a:cs typeface="Calibri" panose="020F0502020204030204" pitchFamily="34" charset="0"/>
          </a:endParaRPr>
        </a:p>
      </dgm:t>
    </dgm:pt>
    <dgm:pt modelId="{AA9253BC-B798-4EC6-BB8E-163F38AED7B7}" type="sibTrans" cxnId="{02DCCF56-A707-4B8B-AFD8-37FCC818346F}">
      <dgm:prSet/>
      <dgm:spPr/>
      <dgm:t>
        <a:bodyPr/>
        <a:lstStyle/>
        <a:p>
          <a:endParaRPr lang="en-US" sz="1200"/>
        </a:p>
      </dgm:t>
    </dgm:pt>
    <dgm:pt modelId="{405E204B-9142-4F5B-BD9D-A6013882304D}" type="parTrans" cxnId="{02DCCF56-A707-4B8B-AFD8-37FCC818346F}">
      <dgm:prSet/>
      <dgm:spPr/>
      <dgm:t>
        <a:bodyPr/>
        <a:lstStyle/>
        <a:p>
          <a:endParaRPr lang="en-US" sz="1200"/>
        </a:p>
      </dgm:t>
    </dgm:pt>
    <dgm:pt modelId="{9B2AE469-7FBA-445C-AE3F-848C6638E791}" type="pres">
      <dgm:prSet presAssocID="{B1C28BA5-73F6-4B86-AB8E-6C8FA1B54FAB}" presName="rootnode" presStyleCnt="0">
        <dgm:presLayoutVars>
          <dgm:chMax/>
          <dgm:chPref/>
          <dgm:dir/>
          <dgm:animLvl val="lvl"/>
        </dgm:presLayoutVars>
      </dgm:prSet>
      <dgm:spPr/>
      <dgm:t>
        <a:bodyPr/>
        <a:lstStyle/>
        <a:p>
          <a:endParaRPr lang="en-US"/>
        </a:p>
      </dgm:t>
    </dgm:pt>
    <dgm:pt modelId="{174F2646-F3AA-48A9-BD5C-F30A92FCBE87}" type="pres">
      <dgm:prSet presAssocID="{EE3EEB29-6476-4E74-9E0F-BAE617D581BD}" presName="composite" presStyleCnt="0"/>
      <dgm:spPr/>
    </dgm:pt>
    <dgm:pt modelId="{7E2B2DA5-CA37-4F6A-87B1-4CE2CCD06253}" type="pres">
      <dgm:prSet presAssocID="{EE3EEB29-6476-4E74-9E0F-BAE617D581BD}" presName="LShape" presStyleLbl="alignNode1" presStyleIdx="0" presStyleCnt="11" custLinFactNeighborX="-319" custLinFactNeighborY="-48528"/>
      <dgm:spPr>
        <a:solidFill>
          <a:srgbClr val="C8A0B2"/>
        </a:solidFill>
        <a:ln>
          <a:solidFill>
            <a:srgbClr val="C8A0B2"/>
          </a:solidFill>
        </a:ln>
      </dgm:spPr>
      <dgm:t>
        <a:bodyPr/>
        <a:lstStyle/>
        <a:p>
          <a:endParaRPr lang="sl-SI"/>
        </a:p>
      </dgm:t>
    </dgm:pt>
    <dgm:pt modelId="{A0577867-7D79-4750-BA38-D56A7F188CD7}" type="pres">
      <dgm:prSet presAssocID="{EE3EEB29-6476-4E74-9E0F-BAE617D581BD}" presName="ParentText" presStyleLbl="revTx" presStyleIdx="0" presStyleCnt="6" custScaleX="111977" custScaleY="63794" custLinFactNeighborX="6527" custLinFactNeighborY="-54840">
        <dgm:presLayoutVars>
          <dgm:chMax val="0"/>
          <dgm:chPref val="0"/>
          <dgm:bulletEnabled val="1"/>
        </dgm:presLayoutVars>
      </dgm:prSet>
      <dgm:spPr/>
      <dgm:t>
        <a:bodyPr/>
        <a:lstStyle/>
        <a:p>
          <a:endParaRPr lang="en-US"/>
        </a:p>
      </dgm:t>
    </dgm:pt>
    <dgm:pt modelId="{603157AA-588F-492D-8D31-DB93B7AD5801}" type="pres">
      <dgm:prSet presAssocID="{EE3EEB29-6476-4E74-9E0F-BAE617D581BD}" presName="Triangle" presStyleLbl="alignNode1" presStyleIdx="1" presStyleCnt="11" custLinFactY="-37102" custLinFactNeighborX="-9455" custLinFactNeighborY="-100000"/>
      <dgm:spPr>
        <a:solidFill>
          <a:srgbClr val="C8A0B2"/>
        </a:solidFill>
        <a:ln>
          <a:solidFill>
            <a:srgbClr val="C8A0B2"/>
          </a:solidFill>
        </a:ln>
      </dgm:spPr>
      <dgm:t>
        <a:bodyPr/>
        <a:lstStyle/>
        <a:p>
          <a:endParaRPr lang="sl-SI"/>
        </a:p>
      </dgm:t>
    </dgm:pt>
    <dgm:pt modelId="{7E04405D-22CA-4B56-9409-38BBCB5E0F52}" type="pres">
      <dgm:prSet presAssocID="{6816DDC1-6337-47DD-93D0-3EF5206E6EBA}" presName="sibTrans" presStyleCnt="0"/>
      <dgm:spPr/>
    </dgm:pt>
    <dgm:pt modelId="{788BF415-8764-4319-8274-404600AC4D63}" type="pres">
      <dgm:prSet presAssocID="{6816DDC1-6337-47DD-93D0-3EF5206E6EBA}" presName="space" presStyleCnt="0"/>
      <dgm:spPr/>
    </dgm:pt>
    <dgm:pt modelId="{BEA7607D-7A90-48B8-A834-4A718983A8F1}" type="pres">
      <dgm:prSet presAssocID="{15662591-0BF3-49E1-B9A0-0D3FD8028D5D}" presName="composite" presStyleCnt="0"/>
      <dgm:spPr/>
    </dgm:pt>
    <dgm:pt modelId="{15458C63-7181-4334-941F-40E0F70E0AEF}" type="pres">
      <dgm:prSet presAssocID="{15662591-0BF3-49E1-B9A0-0D3FD8028D5D}" presName="LShape" presStyleLbl="alignNode1" presStyleIdx="2" presStyleCnt="11" custLinFactNeighborX="-319" custLinFactNeighborY="-48528"/>
      <dgm:spPr>
        <a:solidFill>
          <a:srgbClr val="C8A0B2"/>
        </a:solidFill>
        <a:ln>
          <a:solidFill>
            <a:srgbClr val="C8A0B2"/>
          </a:solidFill>
        </a:ln>
      </dgm:spPr>
      <dgm:t>
        <a:bodyPr/>
        <a:lstStyle/>
        <a:p>
          <a:endParaRPr lang="sl-SI"/>
        </a:p>
      </dgm:t>
    </dgm:pt>
    <dgm:pt modelId="{1DA2AA8B-A1C8-4CEF-BECC-282977F40094}" type="pres">
      <dgm:prSet presAssocID="{15662591-0BF3-49E1-B9A0-0D3FD8028D5D}" presName="ParentText" presStyleLbl="revTx" presStyleIdx="1" presStyleCnt="6" custLinFactNeighborX="38" custLinFactNeighborY="-32479">
        <dgm:presLayoutVars>
          <dgm:chMax val="0"/>
          <dgm:chPref val="0"/>
          <dgm:bulletEnabled val="1"/>
        </dgm:presLayoutVars>
      </dgm:prSet>
      <dgm:spPr/>
      <dgm:t>
        <a:bodyPr/>
        <a:lstStyle/>
        <a:p>
          <a:endParaRPr lang="en-US"/>
        </a:p>
      </dgm:t>
    </dgm:pt>
    <dgm:pt modelId="{09CD8788-9261-4D5D-BAFD-E8F3D8B22F26}" type="pres">
      <dgm:prSet presAssocID="{15662591-0BF3-49E1-B9A0-0D3FD8028D5D}" presName="Triangle" presStyleLbl="alignNode1" presStyleIdx="3" presStyleCnt="11" custLinFactY="-44680" custLinFactNeighborX="-17035" custLinFactNeighborY="-100000"/>
      <dgm:spPr>
        <a:solidFill>
          <a:srgbClr val="C8A0B2"/>
        </a:solidFill>
        <a:ln>
          <a:solidFill>
            <a:srgbClr val="C8A0B2"/>
          </a:solidFill>
        </a:ln>
      </dgm:spPr>
      <dgm:t>
        <a:bodyPr/>
        <a:lstStyle/>
        <a:p>
          <a:endParaRPr lang="sl-SI"/>
        </a:p>
      </dgm:t>
    </dgm:pt>
    <dgm:pt modelId="{B8C4085D-6994-4226-BDC5-CE58B5096567}" type="pres">
      <dgm:prSet presAssocID="{19C78146-AD9A-441E-937A-7E30E55F375E}" presName="sibTrans" presStyleCnt="0"/>
      <dgm:spPr/>
    </dgm:pt>
    <dgm:pt modelId="{4F091686-4E2C-412F-A11C-0BDDF1776BEC}" type="pres">
      <dgm:prSet presAssocID="{19C78146-AD9A-441E-937A-7E30E55F375E}" presName="space" presStyleCnt="0"/>
      <dgm:spPr/>
    </dgm:pt>
    <dgm:pt modelId="{9BF11BB5-2321-427E-8F6D-36F09EBE7001}" type="pres">
      <dgm:prSet presAssocID="{313A321F-F03B-45A8-88A1-A9E688071BC5}" presName="composite" presStyleCnt="0"/>
      <dgm:spPr/>
    </dgm:pt>
    <dgm:pt modelId="{94685656-0AA8-4D11-B035-64DE45ED1C30}" type="pres">
      <dgm:prSet presAssocID="{313A321F-F03B-45A8-88A1-A9E688071BC5}" presName="LShape" presStyleLbl="alignNode1" presStyleIdx="4" presStyleCnt="11" custLinFactNeighborX="-7525" custLinFactNeighborY="-47291"/>
      <dgm:spPr>
        <a:solidFill>
          <a:srgbClr val="C8A0B2"/>
        </a:solidFill>
        <a:ln>
          <a:solidFill>
            <a:srgbClr val="C8A0B2"/>
          </a:solidFill>
        </a:ln>
      </dgm:spPr>
      <dgm:t>
        <a:bodyPr/>
        <a:lstStyle/>
        <a:p>
          <a:endParaRPr lang="sl-SI"/>
        </a:p>
      </dgm:t>
    </dgm:pt>
    <dgm:pt modelId="{85D829E1-8705-457C-A5E6-A9AE27B96788}" type="pres">
      <dgm:prSet presAssocID="{313A321F-F03B-45A8-88A1-A9E688071BC5}" presName="ParentText" presStyleLbl="revTx" presStyleIdx="2" presStyleCnt="6" custScaleX="117106" custScaleY="104631" custLinFactNeighborX="1791" custLinFactNeighborY="-36853">
        <dgm:presLayoutVars>
          <dgm:chMax val="0"/>
          <dgm:chPref val="0"/>
          <dgm:bulletEnabled val="1"/>
        </dgm:presLayoutVars>
      </dgm:prSet>
      <dgm:spPr/>
      <dgm:t>
        <a:bodyPr/>
        <a:lstStyle/>
        <a:p>
          <a:endParaRPr lang="en-US"/>
        </a:p>
      </dgm:t>
    </dgm:pt>
    <dgm:pt modelId="{896CE51D-2363-4CF3-B20B-35AD5C23B04B}" type="pres">
      <dgm:prSet presAssocID="{313A321F-F03B-45A8-88A1-A9E688071BC5}" presName="Triangle" presStyleLbl="alignNode1" presStyleIdx="5" presStyleCnt="11" custLinFactY="-37100" custLinFactNeighborX="-47355" custLinFactNeighborY="-100000"/>
      <dgm:spPr>
        <a:solidFill>
          <a:srgbClr val="C8A0B2"/>
        </a:solidFill>
        <a:ln>
          <a:solidFill>
            <a:srgbClr val="C8A0B2"/>
          </a:solidFill>
        </a:ln>
      </dgm:spPr>
      <dgm:t>
        <a:bodyPr/>
        <a:lstStyle/>
        <a:p>
          <a:endParaRPr lang="sl-SI"/>
        </a:p>
      </dgm:t>
    </dgm:pt>
    <dgm:pt modelId="{2FEF0D18-3308-4CFC-86F7-8BA694E2E3C2}" type="pres">
      <dgm:prSet presAssocID="{7EE74777-9ABF-43C6-83DC-328EB2499C21}" presName="sibTrans" presStyleCnt="0"/>
      <dgm:spPr/>
    </dgm:pt>
    <dgm:pt modelId="{DED6B8F8-A93C-42A9-AA06-E32B58AECFD4}" type="pres">
      <dgm:prSet presAssocID="{7EE74777-9ABF-43C6-83DC-328EB2499C21}" presName="space" presStyleCnt="0"/>
      <dgm:spPr/>
    </dgm:pt>
    <dgm:pt modelId="{B5CBD451-C1AB-4677-9C8B-A8E74A0B5965}" type="pres">
      <dgm:prSet presAssocID="{C362C57D-F4A7-4B6A-890C-0EF6F9E9FC99}" presName="composite" presStyleCnt="0"/>
      <dgm:spPr/>
    </dgm:pt>
    <dgm:pt modelId="{41D685C6-3B2A-460C-83C3-92F4F28C45B7}" type="pres">
      <dgm:prSet presAssocID="{C362C57D-F4A7-4B6A-890C-0EF6F9E9FC99}" presName="LShape" presStyleLbl="alignNode1" presStyleIdx="6" presStyleCnt="11" custLinFactNeighborX="-319" custLinFactNeighborY="-48528"/>
      <dgm:spPr>
        <a:solidFill>
          <a:srgbClr val="C8A0B2"/>
        </a:solidFill>
        <a:ln>
          <a:solidFill>
            <a:srgbClr val="C8A0B2"/>
          </a:solidFill>
        </a:ln>
      </dgm:spPr>
      <dgm:t>
        <a:bodyPr/>
        <a:lstStyle/>
        <a:p>
          <a:endParaRPr lang="sl-SI"/>
        </a:p>
      </dgm:t>
    </dgm:pt>
    <dgm:pt modelId="{26C1F7D8-0671-4B6C-9BF1-F6DA3DA2E64C}" type="pres">
      <dgm:prSet presAssocID="{C362C57D-F4A7-4B6A-890C-0EF6F9E9FC99}" presName="ParentText" presStyleLbl="revTx" presStyleIdx="3" presStyleCnt="6" custScaleX="111878" custLinFactNeighborX="8958" custLinFactNeighborY="-36957">
        <dgm:presLayoutVars>
          <dgm:chMax val="0"/>
          <dgm:chPref val="0"/>
          <dgm:bulletEnabled val="1"/>
        </dgm:presLayoutVars>
      </dgm:prSet>
      <dgm:spPr/>
      <dgm:t>
        <a:bodyPr/>
        <a:lstStyle/>
        <a:p>
          <a:endParaRPr lang="en-US"/>
        </a:p>
      </dgm:t>
    </dgm:pt>
    <dgm:pt modelId="{51EA85A2-70CA-40D4-AFD8-3EFF74AE49E9}" type="pres">
      <dgm:prSet presAssocID="{C362C57D-F4A7-4B6A-890C-0EF6F9E9FC99}" presName="Triangle" presStyleLbl="alignNode1" presStyleIdx="7" presStyleCnt="11" custLinFactY="-37100" custLinFactNeighborX="-13245" custLinFactNeighborY="-100000"/>
      <dgm:spPr>
        <a:solidFill>
          <a:srgbClr val="C8A0B2"/>
        </a:solidFill>
        <a:ln>
          <a:solidFill>
            <a:srgbClr val="C8A0B2"/>
          </a:solidFill>
        </a:ln>
      </dgm:spPr>
      <dgm:t>
        <a:bodyPr/>
        <a:lstStyle/>
        <a:p>
          <a:endParaRPr lang="en-US"/>
        </a:p>
      </dgm:t>
    </dgm:pt>
    <dgm:pt modelId="{9CEC5F45-6B29-4449-915E-2C8F5818EA48}" type="pres">
      <dgm:prSet presAssocID="{EF212711-7FA1-41A5-9CB3-5CC5EC2A20E0}" presName="sibTrans" presStyleCnt="0"/>
      <dgm:spPr/>
    </dgm:pt>
    <dgm:pt modelId="{8F2E9DE1-15E7-4D95-A1A3-1874B90E54EA}" type="pres">
      <dgm:prSet presAssocID="{EF212711-7FA1-41A5-9CB3-5CC5EC2A20E0}" presName="space" presStyleCnt="0"/>
      <dgm:spPr/>
    </dgm:pt>
    <dgm:pt modelId="{955E0F6C-1A9D-451B-919D-DA9CCE158B6B}" type="pres">
      <dgm:prSet presAssocID="{D553E320-309D-4127-B25E-F1B3FBFEFDEA}" presName="composite" presStyleCnt="0"/>
      <dgm:spPr/>
    </dgm:pt>
    <dgm:pt modelId="{DD24F0B2-6909-4060-8B9F-40183BA01B52}" type="pres">
      <dgm:prSet presAssocID="{D553E320-309D-4127-B25E-F1B3FBFEFDEA}" presName="LShape" presStyleLbl="alignNode1" presStyleIdx="8" presStyleCnt="11" custLinFactNeighborX="-5246" custLinFactNeighborY="-44410"/>
      <dgm:spPr>
        <a:solidFill>
          <a:srgbClr val="C8A0B2"/>
        </a:solidFill>
        <a:ln>
          <a:solidFill>
            <a:srgbClr val="C8A0B2"/>
          </a:solidFill>
        </a:ln>
      </dgm:spPr>
      <dgm:t>
        <a:bodyPr/>
        <a:lstStyle/>
        <a:p>
          <a:endParaRPr lang="sl-SI"/>
        </a:p>
      </dgm:t>
    </dgm:pt>
    <dgm:pt modelId="{D0EAC953-BD3A-4A4F-8D9A-C71D8E1C983E}" type="pres">
      <dgm:prSet presAssocID="{D553E320-309D-4127-B25E-F1B3FBFEFDEA}" presName="ParentText" presStyleLbl="revTx" presStyleIdx="4" presStyleCnt="6" custScaleX="108738" custLinFactNeighborX="-354" custLinFactNeighborY="-36853">
        <dgm:presLayoutVars>
          <dgm:chMax val="0"/>
          <dgm:chPref val="0"/>
          <dgm:bulletEnabled val="1"/>
        </dgm:presLayoutVars>
      </dgm:prSet>
      <dgm:spPr/>
      <dgm:t>
        <a:bodyPr/>
        <a:lstStyle/>
        <a:p>
          <a:endParaRPr lang="en-US"/>
        </a:p>
      </dgm:t>
    </dgm:pt>
    <dgm:pt modelId="{DA88D1EE-C306-4CD9-BDD3-5FCF4F92A54A}" type="pres">
      <dgm:prSet presAssocID="{D553E320-309D-4127-B25E-F1B3FBFEFDEA}" presName="Triangle" presStyleLbl="alignNode1" presStyleIdx="9" presStyleCnt="11" custLinFactY="-21940" custLinFactNeighborX="-32195" custLinFactNeighborY="-100000"/>
      <dgm:spPr>
        <a:solidFill>
          <a:srgbClr val="C8A0B2"/>
        </a:solidFill>
        <a:ln>
          <a:solidFill>
            <a:srgbClr val="C8A0B2"/>
          </a:solidFill>
        </a:ln>
      </dgm:spPr>
      <dgm:t>
        <a:bodyPr/>
        <a:lstStyle/>
        <a:p>
          <a:endParaRPr lang="sl-SI"/>
        </a:p>
      </dgm:t>
    </dgm:pt>
    <dgm:pt modelId="{66842ED1-4065-42C2-8407-FB49EDB4F1A0}" type="pres">
      <dgm:prSet presAssocID="{1FA201FA-BB96-4E95-B6CF-146E01B785D8}" presName="sibTrans" presStyleCnt="0"/>
      <dgm:spPr/>
    </dgm:pt>
    <dgm:pt modelId="{3C68CF41-8138-4E5D-9DD6-FF4A36AAC7D4}" type="pres">
      <dgm:prSet presAssocID="{1FA201FA-BB96-4E95-B6CF-146E01B785D8}" presName="space" presStyleCnt="0"/>
      <dgm:spPr/>
    </dgm:pt>
    <dgm:pt modelId="{7F2CCB34-7943-411C-A056-134CA3D137EE}" type="pres">
      <dgm:prSet presAssocID="{363C139E-962B-47FF-9479-4E94A6B9F6DB}" presName="composite" presStyleCnt="0"/>
      <dgm:spPr/>
    </dgm:pt>
    <dgm:pt modelId="{7DAFA94E-471D-4301-A02A-E5996867B7C2}" type="pres">
      <dgm:prSet presAssocID="{363C139E-962B-47FF-9479-4E94A6B9F6DB}" presName="LShape" presStyleLbl="alignNode1" presStyleIdx="10" presStyleCnt="11" custLinFactNeighborX="-8973" custLinFactNeighborY="-41992"/>
      <dgm:spPr>
        <a:solidFill>
          <a:srgbClr val="C8A0B2"/>
        </a:solidFill>
        <a:ln>
          <a:solidFill>
            <a:srgbClr val="C8A0B2"/>
          </a:solidFill>
        </a:ln>
      </dgm:spPr>
      <dgm:t>
        <a:bodyPr/>
        <a:lstStyle/>
        <a:p>
          <a:endParaRPr lang="sl-SI"/>
        </a:p>
      </dgm:t>
    </dgm:pt>
    <dgm:pt modelId="{C7337862-1483-4B0D-B802-978446ADDC50}" type="pres">
      <dgm:prSet presAssocID="{363C139E-962B-47FF-9479-4E94A6B9F6DB}" presName="ParentText" presStyleLbl="revTx" presStyleIdx="5" presStyleCnt="6" custScaleX="119640" custScaleY="129280" custLinFactNeighborX="29" custLinFactNeighborY="-12716">
        <dgm:presLayoutVars>
          <dgm:chMax val="0"/>
          <dgm:chPref val="0"/>
          <dgm:bulletEnabled val="1"/>
        </dgm:presLayoutVars>
      </dgm:prSet>
      <dgm:spPr/>
      <dgm:t>
        <a:bodyPr/>
        <a:lstStyle/>
        <a:p>
          <a:endParaRPr lang="en-US"/>
        </a:p>
      </dgm:t>
    </dgm:pt>
  </dgm:ptLst>
  <dgm:cxnLst>
    <dgm:cxn modelId="{65543FD5-7C0D-4779-9754-5C23198B2F67}" type="presOf" srcId="{D553E320-309D-4127-B25E-F1B3FBFEFDEA}" destId="{D0EAC953-BD3A-4A4F-8D9A-C71D8E1C983E}" srcOrd="0" destOrd="0" presId="urn:microsoft.com/office/officeart/2009/3/layout/StepUpProcess"/>
    <dgm:cxn modelId="{94FDA476-FAA1-43BB-A00A-4A5F62D9368F}" type="presOf" srcId="{313A321F-F03B-45A8-88A1-A9E688071BC5}" destId="{85D829E1-8705-457C-A5E6-A9AE27B96788}" srcOrd="0" destOrd="0" presId="urn:microsoft.com/office/officeart/2009/3/layout/StepUpProcess"/>
    <dgm:cxn modelId="{4E342544-74AB-4492-B0E9-A2F1711C0714}" type="presOf" srcId="{15662591-0BF3-49E1-B9A0-0D3FD8028D5D}" destId="{1DA2AA8B-A1C8-4CEF-BECC-282977F40094}" srcOrd="0" destOrd="0" presId="urn:microsoft.com/office/officeart/2009/3/layout/StepUpProcess"/>
    <dgm:cxn modelId="{019D348B-D9AD-4E61-A933-8DB036A8A632}" srcId="{B1C28BA5-73F6-4B86-AB8E-6C8FA1B54FAB}" destId="{D553E320-309D-4127-B25E-F1B3FBFEFDEA}" srcOrd="4" destOrd="0" parTransId="{A38021AE-ABF1-4545-ACA6-A711D00D7D99}" sibTransId="{1FA201FA-BB96-4E95-B6CF-146E01B785D8}"/>
    <dgm:cxn modelId="{69FFB7C7-5289-4BA6-949E-35AB075E995D}" type="presOf" srcId="{EE3EEB29-6476-4E74-9E0F-BAE617D581BD}" destId="{A0577867-7D79-4750-BA38-D56A7F188CD7}" srcOrd="0" destOrd="0" presId="urn:microsoft.com/office/officeart/2009/3/layout/StepUpProcess"/>
    <dgm:cxn modelId="{DFBCE14D-5996-46C8-B273-8BF8CAD7B22D}" type="presOf" srcId="{363C139E-962B-47FF-9479-4E94A6B9F6DB}" destId="{C7337862-1483-4B0D-B802-978446ADDC50}" srcOrd="0" destOrd="0" presId="urn:microsoft.com/office/officeart/2009/3/layout/StepUpProcess"/>
    <dgm:cxn modelId="{02DCCF56-A707-4B8B-AFD8-37FCC818346F}" srcId="{B1C28BA5-73F6-4B86-AB8E-6C8FA1B54FAB}" destId="{363C139E-962B-47FF-9479-4E94A6B9F6DB}" srcOrd="5" destOrd="0" parTransId="{405E204B-9142-4F5B-BD9D-A6013882304D}" sibTransId="{AA9253BC-B798-4EC6-BB8E-163F38AED7B7}"/>
    <dgm:cxn modelId="{8CE88508-AE53-4C7B-9916-3BCABEC37013}" srcId="{B1C28BA5-73F6-4B86-AB8E-6C8FA1B54FAB}" destId="{313A321F-F03B-45A8-88A1-A9E688071BC5}" srcOrd="2" destOrd="0" parTransId="{9830DEEE-BC6B-42AF-ADFB-19ABE5836E74}" sibTransId="{7EE74777-9ABF-43C6-83DC-328EB2499C21}"/>
    <dgm:cxn modelId="{1A238895-9BD2-4CD1-A62A-AB2AEBA8B9CD}" srcId="{B1C28BA5-73F6-4B86-AB8E-6C8FA1B54FAB}" destId="{C362C57D-F4A7-4B6A-890C-0EF6F9E9FC99}" srcOrd="3" destOrd="0" parTransId="{D2CA4E55-2670-4B3B-AB0F-6AD7F6FC1379}" sibTransId="{EF212711-7FA1-41A5-9CB3-5CC5EC2A20E0}"/>
    <dgm:cxn modelId="{EDBA1692-DFC8-41CC-AA9A-C5172AE9911E}" srcId="{B1C28BA5-73F6-4B86-AB8E-6C8FA1B54FAB}" destId="{EE3EEB29-6476-4E74-9E0F-BAE617D581BD}" srcOrd="0" destOrd="0" parTransId="{0A87DE0D-3239-44F7-9E36-5647D147E8DC}" sibTransId="{6816DDC1-6337-47DD-93D0-3EF5206E6EBA}"/>
    <dgm:cxn modelId="{34B8D7E2-203E-4465-A44B-A18CB9AA3C45}" type="presOf" srcId="{C362C57D-F4A7-4B6A-890C-0EF6F9E9FC99}" destId="{26C1F7D8-0671-4B6C-9BF1-F6DA3DA2E64C}" srcOrd="0" destOrd="0" presId="urn:microsoft.com/office/officeart/2009/3/layout/StepUpProcess"/>
    <dgm:cxn modelId="{61BC2150-21FD-40D3-81D7-4E1E97A5963D}" type="presOf" srcId="{B1C28BA5-73F6-4B86-AB8E-6C8FA1B54FAB}" destId="{9B2AE469-7FBA-445C-AE3F-848C6638E791}" srcOrd="0" destOrd="0" presId="urn:microsoft.com/office/officeart/2009/3/layout/StepUpProcess"/>
    <dgm:cxn modelId="{7F142616-D8B0-45DB-BDD4-852C9F0230E9}" srcId="{B1C28BA5-73F6-4B86-AB8E-6C8FA1B54FAB}" destId="{15662591-0BF3-49E1-B9A0-0D3FD8028D5D}" srcOrd="1" destOrd="0" parTransId="{D0EE4808-1CC3-4F4D-B177-B6E465F7C1EF}" sibTransId="{19C78146-AD9A-441E-937A-7E30E55F375E}"/>
    <dgm:cxn modelId="{DBED58E3-40CA-400C-BE32-E0DBFF972B67}" type="presParOf" srcId="{9B2AE469-7FBA-445C-AE3F-848C6638E791}" destId="{174F2646-F3AA-48A9-BD5C-F30A92FCBE87}" srcOrd="0" destOrd="0" presId="urn:microsoft.com/office/officeart/2009/3/layout/StepUpProcess"/>
    <dgm:cxn modelId="{F18B7C1E-8306-4631-AC75-F0374A1BA435}" type="presParOf" srcId="{174F2646-F3AA-48A9-BD5C-F30A92FCBE87}" destId="{7E2B2DA5-CA37-4F6A-87B1-4CE2CCD06253}" srcOrd="0" destOrd="0" presId="urn:microsoft.com/office/officeart/2009/3/layout/StepUpProcess"/>
    <dgm:cxn modelId="{69D4D61D-A7F5-4EBB-A193-2C03515FEA63}" type="presParOf" srcId="{174F2646-F3AA-48A9-BD5C-F30A92FCBE87}" destId="{A0577867-7D79-4750-BA38-D56A7F188CD7}" srcOrd="1" destOrd="0" presId="urn:microsoft.com/office/officeart/2009/3/layout/StepUpProcess"/>
    <dgm:cxn modelId="{3AC20C82-DE8F-453A-9844-6DA9064C2CBB}" type="presParOf" srcId="{174F2646-F3AA-48A9-BD5C-F30A92FCBE87}" destId="{603157AA-588F-492D-8D31-DB93B7AD5801}" srcOrd="2" destOrd="0" presId="urn:microsoft.com/office/officeart/2009/3/layout/StepUpProcess"/>
    <dgm:cxn modelId="{CD4BC65C-18B1-4E8D-9E23-21EC439679E4}" type="presParOf" srcId="{9B2AE469-7FBA-445C-AE3F-848C6638E791}" destId="{7E04405D-22CA-4B56-9409-38BBCB5E0F52}" srcOrd="1" destOrd="0" presId="urn:microsoft.com/office/officeart/2009/3/layout/StepUpProcess"/>
    <dgm:cxn modelId="{2C4ED883-CBA8-43D2-A949-758BF9159540}" type="presParOf" srcId="{7E04405D-22CA-4B56-9409-38BBCB5E0F52}" destId="{788BF415-8764-4319-8274-404600AC4D63}" srcOrd="0" destOrd="0" presId="urn:microsoft.com/office/officeart/2009/3/layout/StepUpProcess"/>
    <dgm:cxn modelId="{4BD1E7D8-976E-42C1-B801-4891CB09FD2B}" type="presParOf" srcId="{9B2AE469-7FBA-445C-AE3F-848C6638E791}" destId="{BEA7607D-7A90-48B8-A834-4A718983A8F1}" srcOrd="2" destOrd="0" presId="urn:microsoft.com/office/officeart/2009/3/layout/StepUpProcess"/>
    <dgm:cxn modelId="{6DAA5847-1FF5-4069-AD0D-39B06AC08190}" type="presParOf" srcId="{BEA7607D-7A90-48B8-A834-4A718983A8F1}" destId="{15458C63-7181-4334-941F-40E0F70E0AEF}" srcOrd="0" destOrd="0" presId="urn:microsoft.com/office/officeart/2009/3/layout/StepUpProcess"/>
    <dgm:cxn modelId="{E8D40859-EE0B-43FD-80A0-03BF8FD52DE9}" type="presParOf" srcId="{BEA7607D-7A90-48B8-A834-4A718983A8F1}" destId="{1DA2AA8B-A1C8-4CEF-BECC-282977F40094}" srcOrd="1" destOrd="0" presId="urn:microsoft.com/office/officeart/2009/3/layout/StepUpProcess"/>
    <dgm:cxn modelId="{A640A8D3-A491-463B-8A2A-CC37ACCFCEB8}" type="presParOf" srcId="{BEA7607D-7A90-48B8-A834-4A718983A8F1}" destId="{09CD8788-9261-4D5D-BAFD-E8F3D8B22F26}" srcOrd="2" destOrd="0" presId="urn:microsoft.com/office/officeart/2009/3/layout/StepUpProcess"/>
    <dgm:cxn modelId="{44109819-A977-417C-A0DA-5B9495EA40BC}" type="presParOf" srcId="{9B2AE469-7FBA-445C-AE3F-848C6638E791}" destId="{B8C4085D-6994-4226-BDC5-CE58B5096567}" srcOrd="3" destOrd="0" presId="urn:microsoft.com/office/officeart/2009/3/layout/StepUpProcess"/>
    <dgm:cxn modelId="{BAF30090-10DD-4A73-93F3-97F068707D88}" type="presParOf" srcId="{B8C4085D-6994-4226-BDC5-CE58B5096567}" destId="{4F091686-4E2C-412F-A11C-0BDDF1776BEC}" srcOrd="0" destOrd="0" presId="urn:microsoft.com/office/officeart/2009/3/layout/StepUpProcess"/>
    <dgm:cxn modelId="{CBC7AD38-AF34-4BFB-8517-9A96EBA9F58E}" type="presParOf" srcId="{9B2AE469-7FBA-445C-AE3F-848C6638E791}" destId="{9BF11BB5-2321-427E-8F6D-36F09EBE7001}" srcOrd="4" destOrd="0" presId="urn:microsoft.com/office/officeart/2009/3/layout/StepUpProcess"/>
    <dgm:cxn modelId="{EE884297-9699-48BD-BD3C-046FCCC78844}" type="presParOf" srcId="{9BF11BB5-2321-427E-8F6D-36F09EBE7001}" destId="{94685656-0AA8-4D11-B035-64DE45ED1C30}" srcOrd="0" destOrd="0" presId="urn:microsoft.com/office/officeart/2009/3/layout/StepUpProcess"/>
    <dgm:cxn modelId="{7F43BD80-CA79-4290-BAA1-A192DCA9ADD3}" type="presParOf" srcId="{9BF11BB5-2321-427E-8F6D-36F09EBE7001}" destId="{85D829E1-8705-457C-A5E6-A9AE27B96788}" srcOrd="1" destOrd="0" presId="urn:microsoft.com/office/officeart/2009/3/layout/StepUpProcess"/>
    <dgm:cxn modelId="{ECE116B2-BD0A-4464-8A56-D33C36C4BCCA}" type="presParOf" srcId="{9BF11BB5-2321-427E-8F6D-36F09EBE7001}" destId="{896CE51D-2363-4CF3-B20B-35AD5C23B04B}" srcOrd="2" destOrd="0" presId="urn:microsoft.com/office/officeart/2009/3/layout/StepUpProcess"/>
    <dgm:cxn modelId="{A27A8040-6F63-4FE6-934D-9E9E6F02C6FA}" type="presParOf" srcId="{9B2AE469-7FBA-445C-AE3F-848C6638E791}" destId="{2FEF0D18-3308-4CFC-86F7-8BA694E2E3C2}" srcOrd="5" destOrd="0" presId="urn:microsoft.com/office/officeart/2009/3/layout/StepUpProcess"/>
    <dgm:cxn modelId="{B28B528F-F0E8-445E-A403-B861B3FD47CF}" type="presParOf" srcId="{2FEF0D18-3308-4CFC-86F7-8BA694E2E3C2}" destId="{DED6B8F8-A93C-42A9-AA06-E32B58AECFD4}" srcOrd="0" destOrd="0" presId="urn:microsoft.com/office/officeart/2009/3/layout/StepUpProcess"/>
    <dgm:cxn modelId="{B4ACDF1E-2250-46E6-A273-CCFEDCB6F989}" type="presParOf" srcId="{9B2AE469-7FBA-445C-AE3F-848C6638E791}" destId="{B5CBD451-C1AB-4677-9C8B-A8E74A0B5965}" srcOrd="6" destOrd="0" presId="urn:microsoft.com/office/officeart/2009/3/layout/StepUpProcess"/>
    <dgm:cxn modelId="{71B0A81A-1936-4724-8469-E1B2C6DD5761}" type="presParOf" srcId="{B5CBD451-C1AB-4677-9C8B-A8E74A0B5965}" destId="{41D685C6-3B2A-460C-83C3-92F4F28C45B7}" srcOrd="0" destOrd="0" presId="urn:microsoft.com/office/officeart/2009/3/layout/StepUpProcess"/>
    <dgm:cxn modelId="{A6D80266-30E4-4325-8F29-B9D851D66FC5}" type="presParOf" srcId="{B5CBD451-C1AB-4677-9C8B-A8E74A0B5965}" destId="{26C1F7D8-0671-4B6C-9BF1-F6DA3DA2E64C}" srcOrd="1" destOrd="0" presId="urn:microsoft.com/office/officeart/2009/3/layout/StepUpProcess"/>
    <dgm:cxn modelId="{35BABCA6-597A-402E-BEE3-8EC7F6546755}" type="presParOf" srcId="{B5CBD451-C1AB-4677-9C8B-A8E74A0B5965}" destId="{51EA85A2-70CA-40D4-AFD8-3EFF74AE49E9}" srcOrd="2" destOrd="0" presId="urn:microsoft.com/office/officeart/2009/3/layout/StepUpProcess"/>
    <dgm:cxn modelId="{4D14E812-3B8A-46CE-82E2-FFAE79DF6CD7}" type="presParOf" srcId="{9B2AE469-7FBA-445C-AE3F-848C6638E791}" destId="{9CEC5F45-6B29-4449-915E-2C8F5818EA48}" srcOrd="7" destOrd="0" presId="urn:microsoft.com/office/officeart/2009/3/layout/StepUpProcess"/>
    <dgm:cxn modelId="{F10359C3-4045-42CB-B80C-91BE647B3E1E}" type="presParOf" srcId="{9CEC5F45-6B29-4449-915E-2C8F5818EA48}" destId="{8F2E9DE1-15E7-4D95-A1A3-1874B90E54EA}" srcOrd="0" destOrd="0" presId="urn:microsoft.com/office/officeart/2009/3/layout/StepUpProcess"/>
    <dgm:cxn modelId="{3665E370-A672-4185-82BF-17C1333F5AA8}" type="presParOf" srcId="{9B2AE469-7FBA-445C-AE3F-848C6638E791}" destId="{955E0F6C-1A9D-451B-919D-DA9CCE158B6B}" srcOrd="8" destOrd="0" presId="urn:microsoft.com/office/officeart/2009/3/layout/StepUpProcess"/>
    <dgm:cxn modelId="{8309DCFD-D3E9-4F43-92D6-5B8EA6EB41F1}" type="presParOf" srcId="{955E0F6C-1A9D-451B-919D-DA9CCE158B6B}" destId="{DD24F0B2-6909-4060-8B9F-40183BA01B52}" srcOrd="0" destOrd="0" presId="urn:microsoft.com/office/officeart/2009/3/layout/StepUpProcess"/>
    <dgm:cxn modelId="{A7930CB8-1277-4CCC-9398-95264B1F0160}" type="presParOf" srcId="{955E0F6C-1A9D-451B-919D-DA9CCE158B6B}" destId="{D0EAC953-BD3A-4A4F-8D9A-C71D8E1C983E}" srcOrd="1" destOrd="0" presId="urn:microsoft.com/office/officeart/2009/3/layout/StepUpProcess"/>
    <dgm:cxn modelId="{D2C427D5-AC30-4CD4-B569-22A205715EE8}" type="presParOf" srcId="{955E0F6C-1A9D-451B-919D-DA9CCE158B6B}" destId="{DA88D1EE-C306-4CD9-BDD3-5FCF4F92A54A}" srcOrd="2" destOrd="0" presId="urn:microsoft.com/office/officeart/2009/3/layout/StepUpProcess"/>
    <dgm:cxn modelId="{B9E0AA4D-412D-4AE9-B15B-5802CECA4D50}" type="presParOf" srcId="{9B2AE469-7FBA-445C-AE3F-848C6638E791}" destId="{66842ED1-4065-42C2-8407-FB49EDB4F1A0}" srcOrd="9" destOrd="0" presId="urn:microsoft.com/office/officeart/2009/3/layout/StepUpProcess"/>
    <dgm:cxn modelId="{1F5A926A-5862-440B-B56E-DD683EFB5604}" type="presParOf" srcId="{66842ED1-4065-42C2-8407-FB49EDB4F1A0}" destId="{3C68CF41-8138-4E5D-9DD6-FF4A36AAC7D4}" srcOrd="0" destOrd="0" presId="urn:microsoft.com/office/officeart/2009/3/layout/StepUpProcess"/>
    <dgm:cxn modelId="{DA80A069-5811-429C-898B-D4242ADD2FDB}" type="presParOf" srcId="{9B2AE469-7FBA-445C-AE3F-848C6638E791}" destId="{7F2CCB34-7943-411C-A056-134CA3D137EE}" srcOrd="10" destOrd="0" presId="urn:microsoft.com/office/officeart/2009/3/layout/StepUpProcess"/>
    <dgm:cxn modelId="{152B8FFF-02D7-4362-B3B2-24CD75968E43}" type="presParOf" srcId="{7F2CCB34-7943-411C-A056-134CA3D137EE}" destId="{7DAFA94E-471D-4301-A02A-E5996867B7C2}" srcOrd="0" destOrd="0" presId="urn:microsoft.com/office/officeart/2009/3/layout/StepUpProcess"/>
    <dgm:cxn modelId="{080AA2F9-E0C6-47CD-B3A0-F04C5095B6B3}" type="presParOf" srcId="{7F2CCB34-7943-411C-A056-134CA3D137EE}" destId="{C7337862-1483-4B0D-B802-978446ADDC50}" srcOrd="1" destOrd="0" presId="urn:microsoft.com/office/officeart/2009/3/layout/StepUpProcess"/>
  </dgm:cxnLst>
  <dgm:bg>
    <a:effectLst/>
  </dgm:bg>
  <dgm:whole>
    <a:ln w="952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2DA5-CA37-4F6A-87B1-4CE2CCD06253}">
      <dsp:nvSpPr>
        <dsp:cNvPr id="0" name=""/>
        <dsp:cNvSpPr/>
      </dsp:nvSpPr>
      <dsp:spPr>
        <a:xfrm rot="5400000">
          <a:off x="284081" y="2095364"/>
          <a:ext cx="868449" cy="1445080"/>
        </a:xfrm>
        <a:prstGeom prst="corner">
          <a:avLst>
            <a:gd name="adj1" fmla="val 16120"/>
            <a:gd name="adj2" fmla="val 1611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77867-7D79-4750-BA38-D56A7F188CD7}">
      <dsp:nvSpPr>
        <dsp:cNvPr id="0" name=""/>
        <dsp:cNvSpPr/>
      </dsp:nvSpPr>
      <dsp:spPr>
        <a:xfrm>
          <a:off x="150751" y="2528455"/>
          <a:ext cx="1460881" cy="72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l-SI" sz="1200" kern="1200" dirty="0" smtClean="0">
              <a:latin typeface="+mj-lt"/>
              <a:cs typeface="Calibri" panose="020F0502020204030204" pitchFamily="34" charset="0"/>
            </a:rPr>
            <a:t>Iskanje posameznih informacij v znanih besedilih.</a:t>
          </a:r>
          <a:endParaRPr lang="en-US" sz="1200" kern="1200" dirty="0">
            <a:latin typeface="+mj-lt"/>
            <a:cs typeface="Calibri" panose="020F0502020204030204" pitchFamily="34" charset="0"/>
          </a:endParaRPr>
        </a:p>
      </dsp:txBody>
      <dsp:txXfrm>
        <a:off x="150751" y="2528455"/>
        <a:ext cx="1460881" cy="729536"/>
      </dsp:txXfrm>
    </dsp:sp>
    <dsp:sp modelId="{603157AA-588F-492D-8D31-DB93B7AD5801}">
      <dsp:nvSpPr>
        <dsp:cNvPr id="0" name=""/>
        <dsp:cNvSpPr/>
      </dsp:nvSpPr>
      <dsp:spPr>
        <a:xfrm>
          <a:off x="1178922" y="2072932"/>
          <a:ext cx="246155" cy="246155"/>
        </a:xfrm>
        <a:prstGeom prst="triangle">
          <a:avLst>
            <a:gd name="adj" fmla="val 10000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58C63-7181-4334-941F-40E0F70E0AEF}">
      <dsp:nvSpPr>
        <dsp:cNvPr id="0" name=""/>
        <dsp:cNvSpPr/>
      </dsp:nvSpPr>
      <dsp:spPr>
        <a:xfrm rot="5400000">
          <a:off x="1959327" y="1700155"/>
          <a:ext cx="868449" cy="1445080"/>
        </a:xfrm>
        <a:prstGeom prst="corner">
          <a:avLst>
            <a:gd name="adj1" fmla="val 16120"/>
            <a:gd name="adj2" fmla="val 1611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2AA8B-A1C8-4CEF-BECC-282977F40094}">
      <dsp:nvSpPr>
        <dsp:cNvPr id="0" name=""/>
        <dsp:cNvSpPr/>
      </dsp:nvSpPr>
      <dsp:spPr>
        <a:xfrm>
          <a:off x="1819466" y="2181940"/>
          <a:ext cx="1304626" cy="11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l-SI" sz="1200" kern="1200" dirty="0" smtClean="0">
              <a:latin typeface="+mj-lt"/>
              <a:cs typeface="Calibri" panose="020F0502020204030204" pitchFamily="34" charset="0"/>
            </a:rPr>
            <a:t>Branje razmeroma kratkih digitalnih, tiskanih ali mešanih besedil za iskanje posameznega besedila.</a:t>
          </a:r>
          <a:endParaRPr lang="en-US" sz="1200" kern="1200" dirty="0" smtClean="0">
            <a:latin typeface="+mj-lt"/>
            <a:cs typeface="Calibri" panose="020F0502020204030204" pitchFamily="34" charset="0"/>
          </a:endParaRPr>
        </a:p>
      </dsp:txBody>
      <dsp:txXfrm>
        <a:off x="1819466" y="2181940"/>
        <a:ext cx="1304626" cy="1143581"/>
      </dsp:txXfrm>
    </dsp:sp>
    <dsp:sp modelId="{09CD8788-9261-4D5D-BAFD-E8F3D8B22F26}">
      <dsp:nvSpPr>
        <dsp:cNvPr id="0" name=""/>
        <dsp:cNvSpPr/>
      </dsp:nvSpPr>
      <dsp:spPr>
        <a:xfrm>
          <a:off x="2835508" y="1659070"/>
          <a:ext cx="246155" cy="246155"/>
        </a:xfrm>
        <a:prstGeom prst="triangle">
          <a:avLst>
            <a:gd name="adj" fmla="val 10000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85656-0AA8-4D11-B035-64DE45ED1C30}">
      <dsp:nvSpPr>
        <dsp:cNvPr id="0" name=""/>
        <dsp:cNvSpPr/>
      </dsp:nvSpPr>
      <dsp:spPr>
        <a:xfrm rot="5400000">
          <a:off x="3530439" y="1289210"/>
          <a:ext cx="868449" cy="1445080"/>
        </a:xfrm>
        <a:prstGeom prst="corner">
          <a:avLst>
            <a:gd name="adj1" fmla="val 16120"/>
            <a:gd name="adj2" fmla="val 1611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829E1-8705-457C-A5E6-A9AE27B96788}">
      <dsp:nvSpPr>
        <dsp:cNvPr id="0" name=""/>
        <dsp:cNvSpPr/>
      </dsp:nvSpPr>
      <dsp:spPr>
        <a:xfrm>
          <a:off x="3405997" y="1683752"/>
          <a:ext cx="1527795" cy="1196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l-SI" sz="1200" kern="1200" dirty="0" smtClean="0">
              <a:latin typeface="+mj-lt"/>
              <a:cs typeface="Calibri" panose="020F0502020204030204" pitchFamily="34" charset="0"/>
            </a:rPr>
            <a:t>Ugotavljanje ujemanja med besedilom in informacijami, ki lahko zahteva parafraziranje na nizki ravni in sklepanje na nizki ravni.</a:t>
          </a:r>
          <a:endParaRPr lang="en-US" sz="1200" kern="1200" dirty="0">
            <a:latin typeface="+mj-lt"/>
            <a:cs typeface="Calibri" panose="020F0502020204030204" pitchFamily="34" charset="0"/>
          </a:endParaRPr>
        </a:p>
      </dsp:txBody>
      <dsp:txXfrm>
        <a:off x="3405997" y="1683752"/>
        <a:ext cx="1527795" cy="1196540"/>
      </dsp:txXfrm>
    </dsp:sp>
    <dsp:sp modelId="{896CE51D-2363-4CF3-B20B-35AD5C23B04B}">
      <dsp:nvSpPr>
        <dsp:cNvPr id="0" name=""/>
        <dsp:cNvSpPr/>
      </dsp:nvSpPr>
      <dsp:spPr>
        <a:xfrm>
          <a:off x="4436119" y="1256040"/>
          <a:ext cx="246155" cy="246155"/>
        </a:xfrm>
        <a:prstGeom prst="triangle">
          <a:avLst>
            <a:gd name="adj" fmla="val 10000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685C6-3B2A-460C-83C3-92F4F28C45B7}">
      <dsp:nvSpPr>
        <dsp:cNvPr id="0" name=""/>
        <dsp:cNvSpPr/>
      </dsp:nvSpPr>
      <dsp:spPr>
        <a:xfrm rot="5400000">
          <a:off x="5309817" y="883259"/>
          <a:ext cx="868449" cy="1445080"/>
        </a:xfrm>
        <a:prstGeom prst="corner">
          <a:avLst>
            <a:gd name="adj1" fmla="val 16120"/>
            <a:gd name="adj2" fmla="val 1611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1F7D8-0671-4B6C-9BF1-F6DA3DA2E64C}">
      <dsp:nvSpPr>
        <dsp:cNvPr id="0" name=""/>
        <dsp:cNvSpPr/>
      </dsp:nvSpPr>
      <dsp:spPr>
        <a:xfrm>
          <a:off x="5208848" y="1313834"/>
          <a:ext cx="1459590" cy="11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l-SI" sz="1200" kern="1200" dirty="0" smtClean="0">
              <a:latin typeface="+mj-lt"/>
              <a:cs typeface="Calibri" panose="020F0502020204030204" pitchFamily="34" charset="0"/>
            </a:rPr>
            <a:t>Prepoznavanje, razlaganje ali vrednotenje ene ali več informacij, ki pogosto zahtevajo različne ravni sklepanja.</a:t>
          </a:r>
          <a:endParaRPr lang="en-US" sz="1200" kern="1200" dirty="0">
            <a:latin typeface="+mj-lt"/>
            <a:cs typeface="Calibri" panose="020F0502020204030204" pitchFamily="34" charset="0"/>
          </a:endParaRPr>
        </a:p>
      </dsp:txBody>
      <dsp:txXfrm>
        <a:off x="5208848" y="1313834"/>
        <a:ext cx="1459590" cy="1143581"/>
      </dsp:txXfrm>
    </dsp:sp>
    <dsp:sp modelId="{51EA85A2-70CA-40D4-AFD8-3EFF74AE49E9}">
      <dsp:nvSpPr>
        <dsp:cNvPr id="0" name=""/>
        <dsp:cNvSpPr/>
      </dsp:nvSpPr>
      <dsp:spPr>
        <a:xfrm>
          <a:off x="6195328" y="860832"/>
          <a:ext cx="246155" cy="246155"/>
        </a:xfrm>
        <a:prstGeom prst="triangle">
          <a:avLst>
            <a:gd name="adj" fmla="val 10000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4F0B2-6909-4060-8B9F-40183BA01B52}">
      <dsp:nvSpPr>
        <dsp:cNvPr id="0" name=""/>
        <dsp:cNvSpPr/>
      </dsp:nvSpPr>
      <dsp:spPr>
        <a:xfrm rot="5400000">
          <a:off x="6913863" y="523813"/>
          <a:ext cx="868449" cy="1445080"/>
        </a:xfrm>
        <a:prstGeom prst="corner">
          <a:avLst>
            <a:gd name="adj1" fmla="val 16120"/>
            <a:gd name="adj2" fmla="val 1611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AC953-BD3A-4A4F-8D9A-C71D8E1C983E}">
      <dsp:nvSpPr>
        <dsp:cNvPr id="0" name=""/>
        <dsp:cNvSpPr/>
      </dsp:nvSpPr>
      <dsp:spPr>
        <a:xfrm>
          <a:off x="6783089" y="919815"/>
          <a:ext cx="1418624" cy="114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l-SI" sz="1200" kern="1200" dirty="0" smtClean="0">
              <a:latin typeface="+mj-lt"/>
              <a:cs typeface="Calibri" panose="020F0502020204030204" pitchFamily="34" charset="0"/>
            </a:rPr>
            <a:t>Prepoznavanje, razlaganje ali vrednotenje ene ali več informacij, ki pogosto zahtevajo različne ravni sklepanja.</a:t>
          </a:r>
          <a:endParaRPr lang="en-US" sz="1200" kern="1200" dirty="0">
            <a:latin typeface="+mj-lt"/>
            <a:cs typeface="Calibri" panose="020F0502020204030204" pitchFamily="34" charset="0"/>
          </a:endParaRPr>
        </a:p>
      </dsp:txBody>
      <dsp:txXfrm>
        <a:off x="6783089" y="919815"/>
        <a:ext cx="1418624" cy="1143581"/>
      </dsp:txXfrm>
    </dsp:sp>
    <dsp:sp modelId="{DA88D1EE-C306-4CD9-BDD3-5FCF4F92A54A}">
      <dsp:nvSpPr>
        <dsp:cNvPr id="0" name=""/>
        <dsp:cNvSpPr/>
      </dsp:nvSpPr>
      <dsp:spPr>
        <a:xfrm>
          <a:off x="7823927" y="502941"/>
          <a:ext cx="246155" cy="246155"/>
        </a:xfrm>
        <a:prstGeom prst="triangle">
          <a:avLst>
            <a:gd name="adj" fmla="val 10000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FA94E-471D-4301-A02A-E5996867B7C2}">
      <dsp:nvSpPr>
        <dsp:cNvPr id="0" name=""/>
        <dsp:cNvSpPr/>
      </dsp:nvSpPr>
      <dsp:spPr>
        <a:xfrm rot="5400000">
          <a:off x="8535250" y="-17815"/>
          <a:ext cx="868449" cy="1445080"/>
        </a:xfrm>
        <a:prstGeom prst="corner">
          <a:avLst>
            <a:gd name="adj1" fmla="val 16120"/>
            <a:gd name="adj2" fmla="val 16110"/>
          </a:avLst>
        </a:prstGeom>
        <a:solidFill>
          <a:srgbClr val="C8A0B2"/>
        </a:solidFill>
        <a:ln w="12700" cap="flat" cmpd="sng" algn="ctr">
          <a:solidFill>
            <a:srgbClr val="C8A0B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37862-1483-4B0D-B802-978446ADDC50}">
      <dsp:nvSpPr>
        <dsp:cNvPr id="0" name=""/>
        <dsp:cNvSpPr/>
      </dsp:nvSpPr>
      <dsp:spPr>
        <a:xfrm>
          <a:off x="8392213" y="465793"/>
          <a:ext cx="1560855" cy="1478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l-SI" sz="1200" kern="1200" dirty="0" smtClean="0">
              <a:latin typeface="+mj-lt"/>
              <a:cs typeface="Calibri" panose="020F0502020204030204" pitchFamily="34" charset="0"/>
            </a:rPr>
            <a:t>Povezovanje informacije iz več gostih besedil, oblikovanje sinteze, ideje ali stališča ali ocenjevanje argumentov, ki temeljijo na dokazih.</a:t>
          </a:r>
          <a:endParaRPr lang="en-US" sz="1200" kern="1200" dirty="0">
            <a:latin typeface="+mj-lt"/>
            <a:cs typeface="Calibri" panose="020F0502020204030204" pitchFamily="34" charset="0"/>
          </a:endParaRPr>
        </a:p>
      </dsp:txBody>
      <dsp:txXfrm>
        <a:off x="8392213" y="465793"/>
        <a:ext cx="1560855" cy="14784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1"/>
            <a:ext cx="2918830" cy="493315"/>
          </a:xfrm>
          <a:prstGeom prst="rect">
            <a:avLst/>
          </a:prstGeom>
        </p:spPr>
        <p:txBody>
          <a:bodyPr vert="horz" lIns="90754" tIns="45377" rIns="90754" bIns="45377" rtlCol="0"/>
          <a:lstStyle>
            <a:lvl1pPr algn="l" rtl="0">
              <a:defRPr sz="1200"/>
            </a:lvl1pPr>
          </a:lstStyle>
          <a:p>
            <a:pPr rtl="0"/>
            <a:endParaRPr lang="sl-SI" dirty="0">
              <a:solidFill>
                <a:schemeClr val="tx2"/>
              </a:solidFill>
            </a:endParaRPr>
          </a:p>
        </p:txBody>
      </p:sp>
      <p:sp>
        <p:nvSpPr>
          <p:cNvPr id="4" name="Označba mesta noge 3"/>
          <p:cNvSpPr>
            <a:spLocks noGrp="1"/>
          </p:cNvSpPr>
          <p:nvPr>
            <p:ph type="ftr" sz="quarter" idx="2"/>
          </p:nvPr>
        </p:nvSpPr>
        <p:spPr>
          <a:xfrm>
            <a:off x="0" y="9371286"/>
            <a:ext cx="4937629" cy="493315"/>
          </a:xfrm>
          <a:prstGeom prst="rect">
            <a:avLst/>
          </a:prstGeom>
        </p:spPr>
        <p:txBody>
          <a:bodyPr vert="horz" lIns="90754" tIns="45377" rIns="90754" bIns="45377" rtlCol="0" anchor="b"/>
          <a:lstStyle>
            <a:lvl1pPr algn="l" rtl="0">
              <a:defRPr sz="1200"/>
            </a:lvl1pPr>
          </a:lstStyle>
          <a:p>
            <a:pPr rtl="0"/>
            <a:r>
              <a:rPr lang="sl-SI" sz="1000" dirty="0">
                <a:solidFill>
                  <a:schemeClr val="tx2"/>
                </a:solidFill>
                <a:latin typeface="Calibri Light" panose="020F0302020204030204" pitchFamily="34" charset="0"/>
                <a:cs typeface="Calibri Light" panose="020F0302020204030204" pitchFamily="34" charset="0"/>
              </a:rPr>
              <a:t>DBG, Bralni izzivi odraslih, Bralna pismenost odraslih v Sloveniji, Naklo, 25.1.2025,  E. Možina </a:t>
            </a:r>
          </a:p>
        </p:txBody>
      </p:sp>
      <p:sp>
        <p:nvSpPr>
          <p:cNvPr id="6" name="Označba mesta številke diapozitiva 5"/>
          <p:cNvSpPr>
            <a:spLocks noGrp="1"/>
          </p:cNvSpPr>
          <p:nvPr>
            <p:ph type="sldNum" sz="quarter" idx="3"/>
          </p:nvPr>
        </p:nvSpPr>
        <p:spPr>
          <a:xfrm>
            <a:off x="5651150" y="9370947"/>
            <a:ext cx="1083040" cy="495367"/>
          </a:xfrm>
          <a:prstGeom prst="rect">
            <a:avLst/>
          </a:prstGeom>
        </p:spPr>
        <p:txBody>
          <a:bodyPr vert="horz" lIns="90754" tIns="45377" rIns="90754" bIns="45377" rtlCol="0" anchor="b"/>
          <a:lstStyle>
            <a:lvl1pPr algn="r">
              <a:defRPr sz="1200"/>
            </a:lvl1pPr>
          </a:lstStyle>
          <a:p>
            <a:fld id="{EBB3A8C7-7140-4E77-9F98-8EF1CAF432B3}" type="slidenum">
              <a:rPr lang="en-GB" smtClean="0"/>
              <a:t>‹#›</a:t>
            </a:fld>
            <a:endParaRPr lang="en-GB"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505" y="91002"/>
            <a:ext cx="2119309" cy="401787"/>
          </a:xfrm>
          <a:prstGeom prst="rect">
            <a:avLst/>
          </a:prstGeom>
        </p:spPr>
      </p:pic>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1"/>
            <a:ext cx="2918830" cy="493315"/>
          </a:xfrm>
          <a:prstGeom prst="rect">
            <a:avLst/>
          </a:prstGeom>
        </p:spPr>
        <p:txBody>
          <a:bodyPr vert="horz" lIns="90754" tIns="45377" rIns="90754" bIns="45377" rtlCol="0"/>
          <a:lstStyle>
            <a:lvl1pPr algn="l" rtl="0">
              <a:defRPr sz="1200">
                <a:solidFill>
                  <a:schemeClr val="tx2"/>
                </a:solidFill>
              </a:defRPr>
            </a:lvl1pPr>
          </a:lstStyle>
          <a:p>
            <a:pPr rtl="0"/>
            <a:endParaRPr lang="sl-SI" noProof="0" dirty="0"/>
          </a:p>
        </p:txBody>
      </p:sp>
      <p:sp>
        <p:nvSpPr>
          <p:cNvPr id="3" name="Označba mesta datuma 2"/>
          <p:cNvSpPr>
            <a:spLocks noGrp="1"/>
          </p:cNvSpPr>
          <p:nvPr>
            <p:ph type="dt" idx="1"/>
          </p:nvPr>
        </p:nvSpPr>
        <p:spPr>
          <a:xfrm>
            <a:off x="3815375" y="1"/>
            <a:ext cx="2918830" cy="493315"/>
          </a:xfrm>
          <a:prstGeom prst="rect">
            <a:avLst/>
          </a:prstGeom>
        </p:spPr>
        <p:txBody>
          <a:bodyPr vert="horz" lIns="90754" tIns="45377" rIns="90754" bIns="45377" rtlCol="0"/>
          <a:lstStyle>
            <a:lvl1pPr algn="r" rtl="0">
              <a:defRPr sz="1200">
                <a:solidFill>
                  <a:schemeClr val="tx2"/>
                </a:solidFill>
              </a:defRPr>
            </a:lvl1pPr>
          </a:lstStyle>
          <a:p>
            <a:fld id="{8C0CE481-4143-40CC-9C75-957D0B4011B2}" type="datetime1">
              <a:rPr lang="sl-SI" smtClean="0"/>
              <a:pPr/>
              <a:t>24.01.2025</a:t>
            </a:fld>
            <a:endParaRPr lang="sl-SI" dirty="0"/>
          </a:p>
        </p:txBody>
      </p:sp>
      <p:sp>
        <p:nvSpPr>
          <p:cNvPr id="4" name="Označba mesta za sliko diapozitiva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0754" tIns="45377" rIns="90754" bIns="45377" rtlCol="0" anchor="ctr"/>
          <a:lstStyle/>
          <a:p>
            <a:pPr rtl="0"/>
            <a:endParaRPr lang="sl-SI" noProof="0" dirty="0"/>
          </a:p>
        </p:txBody>
      </p:sp>
      <p:sp>
        <p:nvSpPr>
          <p:cNvPr id="5" name="Označba mesta opomb 4"/>
          <p:cNvSpPr>
            <a:spLocks noGrp="1"/>
          </p:cNvSpPr>
          <p:nvPr>
            <p:ph type="body" sz="quarter" idx="3"/>
          </p:nvPr>
        </p:nvSpPr>
        <p:spPr>
          <a:xfrm>
            <a:off x="673577" y="4686499"/>
            <a:ext cx="5388610" cy="4439841"/>
          </a:xfrm>
          <a:prstGeom prst="rect">
            <a:avLst/>
          </a:prstGeom>
        </p:spPr>
        <p:txBody>
          <a:bodyPr vert="horz" lIns="90754" tIns="45377" rIns="90754" bIns="45377" rtlCol="0"/>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6" name="Označba mesta noge 5"/>
          <p:cNvSpPr>
            <a:spLocks noGrp="1"/>
          </p:cNvSpPr>
          <p:nvPr>
            <p:ph type="ftr" sz="quarter" idx="4"/>
          </p:nvPr>
        </p:nvSpPr>
        <p:spPr>
          <a:xfrm>
            <a:off x="1" y="9371286"/>
            <a:ext cx="2918830" cy="493315"/>
          </a:xfrm>
          <a:prstGeom prst="rect">
            <a:avLst/>
          </a:prstGeom>
        </p:spPr>
        <p:txBody>
          <a:bodyPr vert="horz" lIns="90754" tIns="45377" rIns="90754" bIns="45377" rtlCol="0" anchor="b"/>
          <a:lstStyle>
            <a:lvl1pPr algn="l" rtl="0">
              <a:defRPr sz="1200">
                <a:solidFill>
                  <a:schemeClr val="tx2"/>
                </a:solidFill>
              </a:defRPr>
            </a:lvl1pPr>
          </a:lstStyle>
          <a:p>
            <a:pPr rtl="0"/>
            <a:endParaRPr lang="sl-SI" noProof="0" dirty="0"/>
          </a:p>
        </p:txBody>
      </p:sp>
      <p:sp>
        <p:nvSpPr>
          <p:cNvPr id="7" name="Označba mesta številke diapozitiva 6"/>
          <p:cNvSpPr>
            <a:spLocks noGrp="1"/>
          </p:cNvSpPr>
          <p:nvPr>
            <p:ph type="sldNum" sz="quarter" idx="5"/>
          </p:nvPr>
        </p:nvSpPr>
        <p:spPr>
          <a:xfrm>
            <a:off x="3815375" y="9371286"/>
            <a:ext cx="2918830" cy="493315"/>
          </a:xfrm>
          <a:prstGeom prst="rect">
            <a:avLst/>
          </a:prstGeom>
        </p:spPr>
        <p:txBody>
          <a:bodyPr vert="horz" lIns="90754" tIns="45377" rIns="90754" bIns="45377" rtlCol="0" anchor="b"/>
          <a:lstStyle>
            <a:lvl1pPr algn="r" rtl="0">
              <a:defRPr sz="1200">
                <a:solidFill>
                  <a:schemeClr val="tx2"/>
                </a:solidFill>
              </a:defRPr>
            </a:lvl1pPr>
          </a:lstStyle>
          <a:p>
            <a:fld id="{B8796F01-7154-41E0-B48B-A6921757531A}" type="slidenum">
              <a:rPr lang="sl-SI" smtClean="0"/>
              <a:pPr/>
              <a:t>‹#›</a:t>
            </a:fld>
            <a:endParaRPr lang="sl-SI"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D800A3C-A94B-4A9A-9B2E-4C0DE95DC77E}" type="slidenum">
              <a:rPr lang="sl-SI" smtClean="0"/>
              <a:t>11</a:t>
            </a:fld>
            <a:endParaRPr lang="sl-SI"/>
          </a:p>
        </p:txBody>
      </p:sp>
    </p:spTree>
    <p:extLst>
      <p:ext uri="{BB962C8B-B14F-4D97-AF65-F5344CB8AC3E}">
        <p14:creationId xmlns:p14="http://schemas.microsoft.com/office/powerpoint/2010/main" val="143359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92658">
              <a:defRPr/>
            </a:pPr>
            <a:r>
              <a:rPr lang="en-US" b="1" dirty="0" smtClean="0"/>
              <a:t>Look at these levels carefully: in </a:t>
            </a:r>
            <a:r>
              <a:rPr lang="sl-SI" b="1" dirty="0" err="1" smtClean="0"/>
              <a:t>Slovenia</a:t>
            </a:r>
            <a:r>
              <a:rPr lang="en-US" b="1" dirty="0" smtClean="0"/>
              <a:t>, our average is near</a:t>
            </a:r>
            <a:r>
              <a:rPr lang="en-US" b="1" baseline="0" dirty="0" smtClean="0"/>
              <a:t> the top of Level 2.  THE OECD defines proficiency as Level 3. </a:t>
            </a:r>
          </a:p>
          <a:p>
            <a:pPr defTabSz="892658">
              <a:defRPr/>
            </a:pPr>
            <a:endParaRPr lang="en-US" b="1" baseline="0" dirty="0" smtClean="0"/>
          </a:p>
          <a:p>
            <a:pPr defTabSz="892658">
              <a:defRPr/>
            </a:pPr>
            <a:r>
              <a:rPr lang="en-US" b="1" dirty="0" smtClean="0"/>
              <a:t>Below Level 1</a:t>
            </a:r>
            <a:r>
              <a:rPr lang="en-US" dirty="0" smtClean="0"/>
              <a:t>: </a:t>
            </a:r>
            <a:r>
              <a:rPr lang="en-US" dirty="0"/>
              <a:t>Individuals at this level can read brief texts on familiar topics and locate a single piece of specific information identical in form to information in the question or directive. They are not required to understand the structure of sentences or paragraphs and only basic vocabulary knowledge is required. Tasks below Level 1 do not make use of any features specific to digital texts.</a:t>
            </a:r>
          </a:p>
          <a:p>
            <a:pPr defTabSz="892658">
              <a:defRPr/>
            </a:pPr>
            <a:r>
              <a:rPr lang="en-US" b="1" dirty="0"/>
              <a:t>Level 1</a:t>
            </a:r>
            <a:r>
              <a:rPr lang="en-US" dirty="0"/>
              <a:t>: Individuals at this level can read relatively short digital or print continuous, non-continuous, or mixed texts to locate a single piece of information, which is identical to or synonymous with the information given in the question or directive. These texts contain little competing information. Adults performing at this level can complete single forms, understand basic vocabulary, determine the meaning of sentences, and read continuous texts with a degree of fluency. </a:t>
            </a:r>
          </a:p>
          <a:p>
            <a:pPr defTabSz="892658">
              <a:defRPr/>
            </a:pPr>
            <a:r>
              <a:rPr lang="en-US" b="1" dirty="0"/>
              <a:t>Level 2</a:t>
            </a:r>
            <a:r>
              <a:rPr lang="en-US" dirty="0"/>
              <a:t>: Individuals at this level can integrate two or more pieces of information based on criteria, compare and contrast or reason about information and make low-level inferences. They can navigate within digital texts to access and identify information from various parts of a document.</a:t>
            </a:r>
          </a:p>
          <a:p>
            <a:pPr defTabSz="892658">
              <a:defRPr/>
            </a:pPr>
            <a:r>
              <a:rPr lang="en-US" b="1" dirty="0"/>
              <a:t>Level 3: </a:t>
            </a:r>
            <a:r>
              <a:rPr lang="en-US" dirty="0"/>
              <a:t>Individuals at this level can understand and respond appropriately to dense or lengthy texts, including continuous, non-continuous, mixed, or multiple pages. They understand text structures and rhetorical devices and can identify, interpret, or evaluate one or more pieces of information and make appropriate inferences. They can also perform multi-step operations and select relevant data from competing information in order to identify and formulate responses.</a:t>
            </a:r>
            <a:endParaRPr lang="en-US" b="1" dirty="0"/>
          </a:p>
          <a:p>
            <a:pPr defTabSz="892658">
              <a:defRPr/>
            </a:pPr>
            <a:r>
              <a:rPr lang="en-US" b="1" dirty="0"/>
              <a:t>Level 4: </a:t>
            </a:r>
            <a:r>
              <a:rPr lang="en-US" dirty="0"/>
              <a:t>Individuals at this level can perform multiple-step operations to integrate, interpret, or synthesize information from complex or lengthy continuous, non-continuous, mixed, or multiple-type texts that involve conditional and/or competing information. They can make complex inferences and appropriately apply background knowledge as well as interpret or evaluate subtle truth claims or arguments.</a:t>
            </a:r>
            <a:endParaRPr lang="en-US" b="1" dirty="0"/>
          </a:p>
          <a:p>
            <a:pPr defTabSz="892658">
              <a:defRPr/>
            </a:pPr>
            <a:r>
              <a:rPr lang="en-US" b="1" dirty="0"/>
              <a:t>Level 5: </a:t>
            </a:r>
            <a:r>
              <a:rPr lang="en-US" dirty="0"/>
              <a:t>Individuals at this level can perform tasks that involve searching for and integrating information across multiple, dense texts; constructing synthesis of similar and contrasting ideas or points of view, or evaluating evidence and arguments. They can apply and evaluate logical and conceptual models, and evaluate the reliability of evidentiary sources and select key information. They are aware of subtle, rhetorical cues and are able to make high-level inferences or use specialized background knowledge.</a:t>
            </a:r>
            <a:endParaRPr lang="en-US" b="1" dirty="0"/>
          </a:p>
          <a:p>
            <a:pPr defTabSz="892658">
              <a:defRPr/>
            </a:pPr>
            <a:endParaRPr lang="en-US" dirty="0"/>
          </a:p>
          <a:p>
            <a:pPr defTabSz="892658">
              <a:defRPr/>
            </a:pPr>
            <a:endParaRPr lang="en-US" dirty="0"/>
          </a:p>
          <a:p>
            <a:endParaRPr lang="en-US" dirty="0"/>
          </a:p>
        </p:txBody>
      </p:sp>
      <p:sp>
        <p:nvSpPr>
          <p:cNvPr id="4" name="Slide Number Placeholder 3"/>
          <p:cNvSpPr>
            <a:spLocks noGrp="1"/>
          </p:cNvSpPr>
          <p:nvPr>
            <p:ph type="sldNum" sz="quarter" idx="10"/>
          </p:nvPr>
        </p:nvSpPr>
        <p:spPr/>
        <p:txBody>
          <a:bodyPr/>
          <a:lstStyle/>
          <a:p>
            <a:pPr defTabSz="907542">
              <a:defRPr/>
            </a:pPr>
            <a:fld id="{5CEA59CA-4453-4BC7-B613-75E810024494}" type="slidenum">
              <a:rPr lang="en-US">
                <a:solidFill>
                  <a:prstClr val="black"/>
                </a:solidFill>
                <a:latin typeface="Calibri" panose="020F0502020204030204"/>
              </a:rPr>
              <a:pPr defTabSz="90754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20549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sl-SI" noProof="0" smtClean="0"/>
              <a:t>Uredite slog naslova matrice</a:t>
            </a:r>
            <a:endParaRPr lang="sl-SI" noProof="0" dirty="0"/>
          </a:p>
        </p:txBody>
      </p:sp>
      <p:sp>
        <p:nvSpPr>
          <p:cNvPr id="3" name="Podnaslov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sl-SI" noProof="0" smtClean="0"/>
              <a:t>Kliknite, da uredite slog podnaslova matrice</a:t>
            </a:r>
            <a:endParaRPr lang="sl-SI"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C88F6DB1-BB4F-482A-966D-9D4C22697C7A}" type="datetime1">
              <a:rPr lang="sl-SI" smtClean="0"/>
              <a:pPr/>
              <a:t>24.01.2025</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rtl="0"/>
            <a:fld id="{591C5AD9-787D-40FA-8A4D-16A055B9AF81}" type="slidenum">
              <a:rPr lang="sl-SI" noProof="0" smtClean="0"/>
              <a:t>‹#›</a:t>
            </a:fld>
            <a:endParaRPr lang="sl-SI"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9852633" y="274638"/>
            <a:ext cx="1422030" cy="5897561"/>
          </a:xfrm>
        </p:spPr>
        <p:txBody>
          <a:bodyPr vert="eaVert" rtlCol="0"/>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a:xfrm>
            <a:off x="1117309" y="274638"/>
            <a:ext cx="8532178" cy="5897561"/>
          </a:xfrm>
        </p:spPr>
        <p:txBody>
          <a:bodyPr vert="eaVert"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42C89DEF-15F0-4162-AD79-52F57ABAB717}" type="datetime1">
              <a:rPr lang="sl-SI" smtClean="0"/>
              <a:pPr/>
              <a:t>24.01.2025</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rtl="0"/>
            <a:fld id="{591C5AD9-787D-40FA-8A4D-16A055B9AF81}" type="slidenum">
              <a:rPr lang="sl-SI" noProof="0" smtClean="0"/>
              <a:t>‹#›</a:t>
            </a:fld>
            <a:endParaRPr lang="sl-SI"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3603" y="1122363"/>
            <a:ext cx="9141619" cy="2387600"/>
          </a:xfrm>
        </p:spPr>
        <p:txBody>
          <a:bodyPr anchor="b"/>
          <a:lstStyle>
            <a:lvl1pPr algn="ctr">
              <a:defRPr sz="5998"/>
            </a:lvl1pPr>
          </a:lstStyle>
          <a:p>
            <a:r>
              <a:rPr lang="sl-SI" smtClean="0"/>
              <a:t>Uredite slog naslova matrice</a:t>
            </a:r>
            <a:endParaRPr lang="sl-SI"/>
          </a:p>
        </p:txBody>
      </p:sp>
      <p:sp>
        <p:nvSpPr>
          <p:cNvPr id="3" name="Podnaslov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417AEEF3-E063-4A04-B532-F9DD6C8628CE}" type="datetimeFigureOut">
              <a:rPr lang="sl-SI" smtClean="0"/>
              <a:t>24.01.2025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178282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17AEEF3-E063-4A04-B532-F9DD6C8628CE}" type="datetimeFigureOut">
              <a:rPr lang="sl-SI" smtClean="0"/>
              <a:t>24.01.2025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242180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633" y="1709739"/>
            <a:ext cx="10512862" cy="2852737"/>
          </a:xfrm>
        </p:spPr>
        <p:txBody>
          <a:bodyPr anchor="b"/>
          <a:lstStyle>
            <a:lvl1pPr>
              <a:defRPr sz="5998"/>
            </a:lvl1pPr>
          </a:lstStyle>
          <a:p>
            <a:r>
              <a:rPr lang="sl-SI" smtClean="0"/>
              <a:t>Uredite slog naslova matrice</a:t>
            </a:r>
            <a:endParaRPr lang="sl-SI"/>
          </a:p>
        </p:txBody>
      </p:sp>
      <p:sp>
        <p:nvSpPr>
          <p:cNvPr id="3" name="Označba mesta besedila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417AEEF3-E063-4A04-B532-F9DD6C8628CE}" type="datetimeFigureOut">
              <a:rPr lang="sl-SI" smtClean="0"/>
              <a:t>24.01.2025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214472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7982" y="1825625"/>
            <a:ext cx="5180251"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0592" y="1825625"/>
            <a:ext cx="5180251"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417AEEF3-E063-4A04-B532-F9DD6C8628CE}" type="datetimeFigureOut">
              <a:rPr lang="sl-SI" smtClean="0"/>
              <a:t>24.01.2025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200052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569" y="365126"/>
            <a:ext cx="10512862"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570" y="2505075"/>
            <a:ext cx="5156444"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0593" y="2505075"/>
            <a:ext cx="518183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417AEEF3-E063-4A04-B532-F9DD6C8628CE}" type="datetimeFigureOut">
              <a:rPr lang="sl-SI" smtClean="0"/>
              <a:t>24.01.2025</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111935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417AEEF3-E063-4A04-B532-F9DD6C8628CE}" type="datetimeFigureOut">
              <a:rPr lang="sl-SI" smtClean="0"/>
              <a:t>24.01.2025</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483811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17AEEF3-E063-4A04-B532-F9DD6C8628CE}" type="datetimeFigureOut">
              <a:rPr lang="sl-SI" smtClean="0"/>
              <a:t>24.01.2025</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4088701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570" y="457200"/>
            <a:ext cx="3931213" cy="1600200"/>
          </a:xfrm>
        </p:spPr>
        <p:txBody>
          <a:bodyPr anchor="b"/>
          <a:lstStyle>
            <a:lvl1pPr>
              <a:defRPr sz="3199"/>
            </a:lvl1pPr>
          </a:lstStyle>
          <a:p>
            <a:r>
              <a:rPr lang="sl-SI" smtClean="0"/>
              <a:t>Uredite slog naslova matrice</a:t>
            </a:r>
            <a:endParaRPr lang="sl-SI"/>
          </a:p>
        </p:txBody>
      </p:sp>
      <p:sp>
        <p:nvSpPr>
          <p:cNvPr id="3" name="Označba mesta vsebine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17AEEF3-E063-4A04-B532-F9DD6C8628CE}" type="datetimeFigureOut">
              <a:rPr lang="sl-SI" smtClean="0"/>
              <a:t>24.01.2025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96155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smtClean="0"/>
              <a:t>Uredite slog naslova matrice</a:t>
            </a:r>
            <a:endParaRPr lang="sl-SI" noProof="0" dirty="0"/>
          </a:p>
        </p:txBody>
      </p:sp>
      <p:sp>
        <p:nvSpPr>
          <p:cNvPr id="3" name="Označba mesta za vsebino 2"/>
          <p:cNvSpPr>
            <a:spLocks noGrp="1"/>
          </p:cNvSpPr>
          <p:nvPr>
            <p:ph idx="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38C2A18B-C9A5-46D8-BED1-24E5FEC58BA7}" type="datetime1">
              <a:rPr lang="sl-SI" smtClean="0"/>
              <a:pPr/>
              <a:t>24.01.2025</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rtl="0"/>
            <a:fld id="{DA60BA0E-20D0-4E7C-B286-26C960A6788F}" type="slidenum">
              <a:rPr lang="sl-SI" noProof="0" smtClean="0"/>
              <a:t>‹#›</a:t>
            </a:fld>
            <a:endParaRPr lang="sl-SI"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570" y="457200"/>
            <a:ext cx="3931213" cy="1600200"/>
          </a:xfrm>
        </p:spPr>
        <p:txBody>
          <a:bodyPr anchor="b"/>
          <a:lstStyle>
            <a:lvl1pPr>
              <a:defRPr sz="3199"/>
            </a:lvl1pPr>
          </a:lstStyle>
          <a:p>
            <a:r>
              <a:rPr lang="sl-SI" smtClean="0"/>
              <a:t>Uredite slog naslova matrice</a:t>
            </a:r>
            <a:endParaRPr lang="sl-SI"/>
          </a:p>
        </p:txBody>
      </p:sp>
      <p:sp>
        <p:nvSpPr>
          <p:cNvPr id="3" name="Označba mesta slike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sl-SI"/>
          </a:p>
        </p:txBody>
      </p:sp>
      <p:sp>
        <p:nvSpPr>
          <p:cNvPr id="4" name="Označba mesta besedila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17AEEF3-E063-4A04-B532-F9DD6C8628CE}" type="datetimeFigureOut">
              <a:rPr lang="sl-SI" smtClean="0"/>
              <a:t>24.01.2025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361203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17AEEF3-E063-4A04-B532-F9DD6C8628CE}" type="datetimeFigureOut">
              <a:rPr lang="sl-SI" smtClean="0"/>
              <a:t>24.01.2025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263418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2628" y="365125"/>
            <a:ext cx="2628215"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7982" y="365125"/>
            <a:ext cx="7732286"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17AEEF3-E063-4A04-B532-F9DD6C8628CE}" type="datetimeFigureOut">
              <a:rPr lang="sl-SI" smtClean="0"/>
              <a:t>24.01.2025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209538D-DA25-4ACB-AE35-486D6E433445}" type="slidenum">
              <a:rPr lang="sl-SI" smtClean="0"/>
              <a:t>‹#›</a:t>
            </a:fld>
            <a:endParaRPr lang="sl-SI"/>
          </a:p>
        </p:txBody>
      </p:sp>
    </p:spTree>
    <p:extLst>
      <p:ext uri="{BB962C8B-B14F-4D97-AF65-F5344CB8AC3E}">
        <p14:creationId xmlns:p14="http://schemas.microsoft.com/office/powerpoint/2010/main" val="288259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sl-SI" noProof="0" smtClean="0"/>
              <a:t>Uredite slog naslova matrice</a:t>
            </a:r>
            <a:endParaRPr lang="sl-SI" noProof="0" dirty="0"/>
          </a:p>
        </p:txBody>
      </p:sp>
      <p:sp>
        <p:nvSpPr>
          <p:cNvPr id="3" name="Označba mesta besedila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sl-SI" noProof="0" smtClean="0"/>
              <a:t>Uredite sloge besedila matrice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za vsebin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vsebine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datum 4"/>
          <p:cNvSpPr>
            <a:spLocks noGrp="1"/>
          </p:cNvSpPr>
          <p:nvPr>
            <p:ph type="dt" sz="half" idx="10"/>
          </p:nvPr>
        </p:nvSpPr>
        <p:spPr/>
        <p:txBody>
          <a:bodyPr rtlCol="0"/>
          <a:lstStyle>
            <a:lvl1pPr>
              <a:defRPr/>
            </a:lvl1pPr>
          </a:lstStyle>
          <a:p>
            <a:fld id="{10F5882C-E063-4925-AAD0-F221090DF8CA}" type="datetime1">
              <a:rPr lang="sl-SI" smtClean="0"/>
              <a:pPr/>
              <a:t>24.01.2025</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lgn="l" rtl="0">
              <a:defRPr/>
            </a:lvl1pPr>
          </a:lstStyle>
          <a:p>
            <a:pPr rtl="0"/>
            <a:r>
              <a:rPr lang="sl-SI" noProof="0" smtClean="0"/>
              <a:t>Uredite slog naslova matrice</a:t>
            </a:r>
            <a:endParaRPr lang="sl-SI" noProof="0" dirty="0"/>
          </a:p>
        </p:txBody>
      </p:sp>
      <p:sp>
        <p:nvSpPr>
          <p:cNvPr id="3" name="Označba mesta besedila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sl-SI" noProof="0" smtClean="0"/>
              <a:t>Uredite sloge besedila matrice</a:t>
            </a:r>
          </a:p>
        </p:txBody>
      </p:sp>
      <p:sp>
        <p:nvSpPr>
          <p:cNvPr id="4" name="Označba mesta vsebine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besedil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sl-SI" noProof="0" smtClean="0"/>
              <a:t>Uredite sloge besedila matrice</a:t>
            </a:r>
          </a:p>
        </p:txBody>
      </p:sp>
      <p:sp>
        <p:nvSpPr>
          <p:cNvPr id="6" name="Označba mesta za vsebin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datum 6"/>
          <p:cNvSpPr>
            <a:spLocks noGrp="1"/>
          </p:cNvSpPr>
          <p:nvPr>
            <p:ph type="dt" sz="half" idx="10"/>
          </p:nvPr>
        </p:nvSpPr>
        <p:spPr/>
        <p:txBody>
          <a:bodyPr rtlCol="0"/>
          <a:lstStyle>
            <a:lvl1pPr>
              <a:defRPr/>
            </a:lvl1pPr>
          </a:lstStyle>
          <a:p>
            <a:fld id="{1C73BADE-92FB-4604-9148-56AD70A3ECD3}" type="datetime1">
              <a:rPr lang="sl-SI" smtClean="0"/>
              <a:pPr/>
              <a:t>24.01.2025</a:t>
            </a:fld>
            <a:endParaRPr lang="sl-SI" dirty="0"/>
          </a:p>
        </p:txBody>
      </p:sp>
      <p:sp>
        <p:nvSpPr>
          <p:cNvPr id="8" name="Označba mesta za nogo 7"/>
          <p:cNvSpPr>
            <a:spLocks noGrp="1"/>
          </p:cNvSpPr>
          <p:nvPr>
            <p:ph type="ftr" sz="quarter" idx="11"/>
          </p:nvPr>
        </p:nvSpPr>
        <p:spPr/>
        <p:txBody>
          <a:bodyPr rtlCol="0"/>
          <a:lstStyle/>
          <a:p>
            <a:pPr rtl="0"/>
            <a:endParaRPr lang="sl-SI" noProof="0" dirty="0"/>
          </a:p>
        </p:txBody>
      </p:sp>
      <p:sp>
        <p:nvSpPr>
          <p:cNvPr id="9" name="Označba mesta za številko diapozitiva 8"/>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datuma 2"/>
          <p:cNvSpPr>
            <a:spLocks noGrp="1"/>
          </p:cNvSpPr>
          <p:nvPr>
            <p:ph type="dt" sz="half" idx="10"/>
          </p:nvPr>
        </p:nvSpPr>
        <p:spPr/>
        <p:txBody>
          <a:bodyPr rtlCol="0"/>
          <a:lstStyle>
            <a:lvl1pPr>
              <a:defRPr/>
            </a:lvl1pPr>
          </a:lstStyle>
          <a:p>
            <a:fld id="{C99D7E30-E2AB-4C63-AD35-541B7A285D4F}" type="datetime1">
              <a:rPr lang="sl-SI" smtClean="0"/>
              <a:pPr/>
              <a:t>24.01.2025</a:t>
            </a:fld>
            <a:endParaRPr lang="sl-SI" dirty="0"/>
          </a:p>
        </p:txBody>
      </p:sp>
      <p:sp>
        <p:nvSpPr>
          <p:cNvPr id="4" name="Označba mesta noge 3"/>
          <p:cNvSpPr>
            <a:spLocks noGrp="1"/>
          </p:cNvSpPr>
          <p:nvPr>
            <p:ph type="ftr" sz="quarter" idx="11"/>
          </p:nvPr>
        </p:nvSpPr>
        <p:spPr/>
        <p:txBody>
          <a:bodyPr rtlCol="0"/>
          <a:lstStyle/>
          <a:p>
            <a:pPr rtl="0"/>
            <a:endParaRPr lang="sl-SI" noProof="0" dirty="0"/>
          </a:p>
        </p:txBody>
      </p:sp>
      <p:sp>
        <p:nvSpPr>
          <p:cNvPr id="5" name="Označba mesta za številko diapozitiva 4"/>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lvl1pPr>
              <a:defRPr/>
            </a:lvl1pPr>
          </a:lstStyle>
          <a:p>
            <a:fld id="{5E05F3E9-5875-4200-8E84-804D9F0771C8}" type="datetime1">
              <a:rPr lang="sl-SI" smtClean="0"/>
              <a:pPr/>
              <a:t>24.01.2025</a:t>
            </a:fld>
            <a:endParaRPr lang="sl-SI" dirty="0"/>
          </a:p>
        </p:txBody>
      </p:sp>
      <p:sp>
        <p:nvSpPr>
          <p:cNvPr id="3" name="Označba mesta za nogo 2"/>
          <p:cNvSpPr>
            <a:spLocks noGrp="1"/>
          </p:cNvSpPr>
          <p:nvPr>
            <p:ph type="ftr" sz="quarter" idx="11"/>
          </p:nvPr>
        </p:nvSpPr>
        <p:spPr/>
        <p:txBody>
          <a:bodyPr rtlCol="0"/>
          <a:lstStyle/>
          <a:p>
            <a:pPr rtl="0"/>
            <a:endParaRPr lang="sl-SI" noProof="0" dirty="0"/>
          </a:p>
        </p:txBody>
      </p:sp>
      <p:sp>
        <p:nvSpPr>
          <p:cNvPr id="4" name="Označba mesta za številko diapozitiva 3"/>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Pravokotni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noProof="0" dirty="0"/>
          </a:p>
        </p:txBody>
      </p:sp>
      <p:sp>
        <p:nvSpPr>
          <p:cNvPr id="2" name="Naslov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sl-SI" noProof="0" smtClean="0"/>
              <a:t>Uredite slog naslova matrice</a:t>
            </a:r>
            <a:endParaRPr lang="sl-SI" noProof="0" dirty="0"/>
          </a:p>
        </p:txBody>
      </p:sp>
      <p:sp>
        <p:nvSpPr>
          <p:cNvPr id="3" name="Označba mesta za vsebin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besedila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sl-SI" noProof="0" smtClean="0"/>
              <a:t>Uredite sloge besedila matrice</a:t>
            </a:r>
          </a:p>
        </p:txBody>
      </p:sp>
      <p:sp>
        <p:nvSpPr>
          <p:cNvPr id="5" name="Označba mesta za datum 4"/>
          <p:cNvSpPr>
            <a:spLocks noGrp="1"/>
          </p:cNvSpPr>
          <p:nvPr>
            <p:ph type="dt" sz="half" idx="10"/>
          </p:nvPr>
        </p:nvSpPr>
        <p:spPr/>
        <p:txBody>
          <a:bodyPr rtlCol="0"/>
          <a:lstStyle>
            <a:lvl1pPr>
              <a:defRPr/>
            </a:lvl1pPr>
          </a:lstStyle>
          <a:p>
            <a:fld id="{D5280166-3F3F-4C5F-9A42-090F79599782}" type="datetime1">
              <a:rPr lang="sl-SI" smtClean="0"/>
              <a:pPr/>
              <a:t>24.01.2025</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rtl="0"/>
            <a:fld id="{2DFBB78A-01B4-41F2-96B0-677A4A282832}" type="slidenum">
              <a:rPr lang="sl-SI" noProof="0" smtClean="0"/>
              <a:t>‹#›</a:t>
            </a:fld>
            <a:endParaRPr lang="sl-SI"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8" name="Pravokotni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noProof="0" dirty="0"/>
          </a:p>
        </p:txBody>
      </p:sp>
      <p:sp>
        <p:nvSpPr>
          <p:cNvPr id="2" name="Naslov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sl-SI" noProof="0" smtClean="0"/>
              <a:t>Uredite slog naslova matrice</a:t>
            </a:r>
            <a:endParaRPr lang="sl-SI" noProof="0" dirty="0"/>
          </a:p>
        </p:txBody>
      </p:sp>
      <p:sp>
        <p:nvSpPr>
          <p:cNvPr id="3" name="Označba mesta za sliko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sl-SI" noProof="0" smtClean="0"/>
              <a:t>Kliknite ikono, če želite dodati sliko</a:t>
            </a:r>
            <a:endParaRPr lang="sl-SI" noProof="0" dirty="0"/>
          </a:p>
        </p:txBody>
      </p:sp>
      <p:sp>
        <p:nvSpPr>
          <p:cNvPr id="4" name="Označba mesta besedila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sl-SI" noProof="0" smtClean="0"/>
              <a:t>Uredite sloge besedila matrice</a:t>
            </a:r>
          </a:p>
        </p:txBody>
      </p:sp>
      <p:sp>
        <p:nvSpPr>
          <p:cNvPr id="5" name="Označba mesta za datum 4"/>
          <p:cNvSpPr>
            <a:spLocks noGrp="1"/>
          </p:cNvSpPr>
          <p:nvPr>
            <p:ph type="dt" sz="half" idx="10"/>
          </p:nvPr>
        </p:nvSpPr>
        <p:spPr/>
        <p:txBody>
          <a:bodyPr rtlCol="0"/>
          <a:lstStyle>
            <a:lvl1pPr>
              <a:defRPr/>
            </a:lvl1pPr>
          </a:lstStyle>
          <a:p>
            <a:fld id="{612D7CF5-E904-4A09-A3E9-80A1D69E6E30}" type="datetime1">
              <a:rPr lang="sl-SI" smtClean="0"/>
              <a:pPr/>
              <a:t>24.01.2025</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rtl="0"/>
            <a:fld id="{2DFBB78A-01B4-41F2-96B0-677A4A282832}" type="slidenum">
              <a:rPr lang="sl-SI" noProof="0" smtClean="0"/>
              <a:t>‹#›</a:t>
            </a:fld>
            <a:endParaRPr lang="sl-SI"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Pravokotni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noProof="0" dirty="0"/>
          </a:p>
        </p:txBody>
      </p:sp>
      <p:sp>
        <p:nvSpPr>
          <p:cNvPr id="2" name="Označba mesta za naslov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sl-SI" noProof="0" dirty="0" smtClean="0"/>
              <a:t>Uredite slog naslova matrice</a:t>
            </a:r>
            <a:endParaRPr lang="sl-SI" noProof="0" dirty="0"/>
          </a:p>
        </p:txBody>
      </p:sp>
      <p:sp>
        <p:nvSpPr>
          <p:cNvPr id="3" name="Označba mesta besedila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4" name="Označba mesta datum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2905D459-4C1E-4E18-B6B6-C73F1D79325C}" type="datetime1">
              <a:rPr lang="sl-SI" smtClean="0"/>
              <a:pPr/>
              <a:t>24.01.2025</a:t>
            </a:fld>
            <a:endParaRPr lang="sl-SI" dirty="0"/>
          </a:p>
        </p:txBody>
      </p:sp>
      <p:sp>
        <p:nvSpPr>
          <p:cNvPr id="5" name="Označba mesta no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sl-SI" noProof="0" dirty="0"/>
          </a:p>
        </p:txBody>
      </p:sp>
      <p:sp>
        <p:nvSpPr>
          <p:cNvPr id="6" name="Označba mesta številke diapoz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sl-SI" smtClean="0"/>
              <a:pPr/>
              <a:t>‹#›</a:t>
            </a:fld>
            <a:endParaRPr lang="sl-SI"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AEEF3-E063-4A04-B532-F9DD6C8628CE}" type="datetimeFigureOut">
              <a:rPr lang="sl-SI" smtClean="0"/>
              <a:t>24.01.2025</a:t>
            </a:fld>
            <a:endParaRPr lang="sl-SI"/>
          </a:p>
        </p:txBody>
      </p:sp>
      <p:sp>
        <p:nvSpPr>
          <p:cNvPr id="5" name="Označba mesta noge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9538D-DA25-4ACB-AE35-486D6E433445}" type="slidenum">
              <a:rPr lang="sl-SI" smtClean="0"/>
              <a:t>‹#›</a:t>
            </a:fld>
            <a:endParaRPr lang="sl-SI"/>
          </a:p>
        </p:txBody>
      </p:sp>
    </p:spTree>
    <p:extLst>
      <p:ext uri="{BB962C8B-B14F-4D97-AF65-F5344CB8AC3E}">
        <p14:creationId xmlns:p14="http://schemas.microsoft.com/office/powerpoint/2010/main" val="7122338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sl-S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atiperleggere.it/" TargetMode="External"/><Relationship Id="rId2" Type="http://schemas.openxmlformats.org/officeDocument/2006/relationships/hyperlink" Target="file:///d:\Users\petraj\Documents\000%20EKP%201%20krepitev%20V&#381;U\monografija\PRISPEVKI%20pred%20lekturo\2%20prvo%20branje%20PJV\:%20https:\www.citajmi.info\kampanj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eadingmanifesto.or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ismen.si/wp-content/uploads/2023/03/strategija_bralna_pismenost-oblikovana.pdf" TargetMode="External"/><Relationship Id="rId2" Type="http://schemas.openxmlformats.org/officeDocument/2006/relationships/hyperlink" Target="https://prvi.rtvslo.si/podkast/studio-ob-1700/87/175072563" TargetMode="External"/><Relationship Id="rId1" Type="http://schemas.openxmlformats.org/officeDocument/2006/relationships/slideLayout" Target="../slideLayouts/slideLayout2.xml"/><Relationship Id="rId6" Type="http://schemas.openxmlformats.org/officeDocument/2006/relationships/hyperlink" Target="https://pismenost.acs.si/" TargetMode="External"/><Relationship Id="rId5" Type="http://schemas.openxmlformats.org/officeDocument/2006/relationships/hyperlink" Target="https://pismen.si/" TargetMode="External"/><Relationship Id="rId4" Type="http://schemas.openxmlformats.org/officeDocument/2006/relationships/hyperlink" Target="https://druzina.pismen.s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normAutofit/>
          </a:bodyPr>
          <a:lstStyle/>
          <a:p>
            <a:r>
              <a:rPr lang="sl-SI" sz="2400" dirty="0" smtClean="0"/>
              <a:t>Društvo bibliotekarjev Gorenjske </a:t>
            </a:r>
            <a:br>
              <a:rPr lang="sl-SI" sz="2400" dirty="0" smtClean="0"/>
            </a:br>
            <a:r>
              <a:rPr lang="sl-SI" sz="3200" dirty="0"/>
              <a:t/>
            </a:r>
            <a:br>
              <a:rPr lang="sl-SI" sz="3200" dirty="0"/>
            </a:br>
            <a:r>
              <a:rPr lang="sl-SI" sz="3200" dirty="0" smtClean="0"/>
              <a:t/>
            </a:r>
            <a:br>
              <a:rPr lang="sl-SI" sz="3200" dirty="0" smtClean="0"/>
            </a:br>
            <a:r>
              <a:rPr lang="sl-SI" sz="4000" b="1" dirty="0" smtClean="0"/>
              <a:t>Bralna pismenost odraslih v Sloveniji </a:t>
            </a:r>
            <a:endParaRPr lang="sl-SI" sz="4000" b="1" dirty="0"/>
          </a:p>
        </p:txBody>
      </p:sp>
      <p:sp>
        <p:nvSpPr>
          <p:cNvPr id="3" name="Podnaslov 2"/>
          <p:cNvSpPr>
            <a:spLocks noGrp="1"/>
          </p:cNvSpPr>
          <p:nvPr>
            <p:ph type="subTitle" idx="1"/>
          </p:nvPr>
        </p:nvSpPr>
        <p:spPr/>
        <p:txBody>
          <a:bodyPr rtlCol="0">
            <a:noAutofit/>
          </a:bodyPr>
          <a:lstStyle/>
          <a:p>
            <a:pPr rtl="0"/>
            <a:r>
              <a:rPr lang="sl-SI" sz="2000" dirty="0" smtClean="0"/>
              <a:t>Mag. Estera Možina</a:t>
            </a:r>
          </a:p>
          <a:p>
            <a:pPr rtl="0"/>
            <a:r>
              <a:rPr lang="sl-SI" sz="2000" dirty="0" smtClean="0"/>
              <a:t>Naklo, 25. januar 2025</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308" y="273220"/>
            <a:ext cx="4043400" cy="764348"/>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683639" y="404664"/>
            <a:ext cx="3613476" cy="954107"/>
          </a:xfrm>
          <a:prstGeom prst="rect">
            <a:avLst/>
          </a:prstGeom>
        </p:spPr>
        <p:txBody>
          <a:bodyPr wrap="square">
            <a:spAutoFit/>
          </a:bodyPr>
          <a:lstStyle/>
          <a:p>
            <a:r>
              <a:rPr lang="sl-SI" sz="2800" dirty="0" smtClean="0">
                <a:solidFill>
                  <a:schemeClr val="tx2"/>
                </a:solidFill>
                <a:latin typeface="+mj-lt"/>
                <a:ea typeface="+mj-ea"/>
                <a:cs typeface="+mj-cs"/>
              </a:rPr>
              <a:t>Dosežki odraslih: </a:t>
            </a:r>
            <a:r>
              <a:rPr lang="en-US" sz="2800" dirty="0" err="1" smtClean="0">
                <a:solidFill>
                  <a:srgbClr val="C00000"/>
                </a:solidFill>
                <a:latin typeface="+mj-lt"/>
                <a:ea typeface="+mj-ea"/>
                <a:cs typeface="+mj-cs"/>
              </a:rPr>
              <a:t>besediln</a:t>
            </a:r>
            <a:r>
              <a:rPr lang="sl-SI" sz="2800" dirty="0" smtClean="0">
                <a:solidFill>
                  <a:srgbClr val="C00000"/>
                </a:solidFill>
                <a:latin typeface="+mj-lt"/>
                <a:ea typeface="+mj-ea"/>
                <a:cs typeface="+mj-cs"/>
              </a:rPr>
              <a:t>e</a:t>
            </a:r>
            <a:r>
              <a:rPr lang="en-US" sz="2800" dirty="0" smtClean="0">
                <a:solidFill>
                  <a:srgbClr val="C00000"/>
                </a:solidFill>
                <a:latin typeface="+mj-lt"/>
                <a:ea typeface="+mj-ea"/>
                <a:cs typeface="+mj-cs"/>
              </a:rPr>
              <a:t> </a:t>
            </a:r>
            <a:r>
              <a:rPr lang="en-US" sz="2800" dirty="0" err="1">
                <a:solidFill>
                  <a:srgbClr val="C00000"/>
                </a:solidFill>
                <a:latin typeface="+mj-lt"/>
                <a:ea typeface="+mj-ea"/>
                <a:cs typeface="+mj-cs"/>
              </a:rPr>
              <a:t>spretnosti</a:t>
            </a:r>
            <a:endParaRPr lang="sl-SI" sz="2800" dirty="0">
              <a:solidFill>
                <a:srgbClr val="C00000"/>
              </a:solidFill>
              <a:latin typeface="+mj-lt"/>
              <a:ea typeface="+mj-ea"/>
              <a:cs typeface="+mj-cs"/>
            </a:endParaRPr>
          </a:p>
        </p:txBody>
      </p:sp>
      <p:sp>
        <p:nvSpPr>
          <p:cNvPr id="6" name="Rectangle 92"/>
          <p:cNvSpPr>
            <a:spLocks noChangeArrowheads="1"/>
          </p:cNvSpPr>
          <p:nvPr/>
        </p:nvSpPr>
        <p:spPr bwMode="auto">
          <a:xfrm>
            <a:off x="1711242" y="5804645"/>
            <a:ext cx="3015018"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nSpc>
                <a:spcPct val="115000"/>
              </a:lnSpc>
              <a:spcAft>
                <a:spcPts val="1000"/>
              </a:spcAft>
            </a:pPr>
            <a:r>
              <a:rPr lang="sl-SI" sz="900" dirty="0">
                <a:solidFill>
                  <a:srgbClr val="000000"/>
                </a:solidFill>
                <a:latin typeface="Arial"/>
                <a:ea typeface="Times New Roman"/>
                <a:cs typeface="Times New Roman"/>
              </a:rPr>
              <a:t>Odrasli v kategoriji »Manjkajoči« niso bili sposobni podati dovolj osnovnih podatkov za določitev stopnje spretnosti zaradi </a:t>
            </a:r>
            <a:r>
              <a:rPr lang="en-US" sz="900" dirty="0" err="1">
                <a:solidFill>
                  <a:srgbClr val="000000"/>
                </a:solidFill>
                <a:latin typeface="Arial"/>
                <a:ea typeface="Times New Roman"/>
                <a:cs typeface="Times New Roman"/>
              </a:rPr>
              <a:t>jezikovnih</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oziroma</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učnih</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težav</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ali</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motenj</a:t>
            </a:r>
            <a:r>
              <a:rPr lang="en-US" sz="900" dirty="0">
                <a:solidFill>
                  <a:srgbClr val="000000"/>
                </a:solidFill>
                <a:latin typeface="Arial"/>
                <a:ea typeface="Times New Roman"/>
                <a:cs typeface="Times New Roman"/>
              </a:rPr>
              <a:t> v </a:t>
            </a:r>
            <a:r>
              <a:rPr lang="en-US" sz="900" dirty="0" err="1">
                <a:solidFill>
                  <a:srgbClr val="000000"/>
                </a:solidFill>
                <a:latin typeface="Arial"/>
                <a:ea typeface="Times New Roman"/>
                <a:cs typeface="Times New Roman"/>
              </a:rPr>
              <a:t>duševnem</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razvoju</a:t>
            </a:r>
            <a:r>
              <a:rPr lang="en-US" sz="900" dirty="0">
                <a:solidFill>
                  <a:srgbClr val="000000"/>
                </a:solidFill>
                <a:latin typeface="Arial"/>
                <a:ea typeface="Times New Roman"/>
                <a:cs typeface="Times New Roman"/>
              </a:rPr>
              <a:t> (s </a:t>
            </a:r>
            <a:r>
              <a:rPr lang="en-US" sz="900" dirty="0" err="1">
                <a:solidFill>
                  <a:srgbClr val="000000"/>
                </a:solidFill>
                <a:latin typeface="Arial"/>
                <a:ea typeface="Times New Roman"/>
                <a:cs typeface="Times New Roman"/>
              </a:rPr>
              <a:t>pismenostjo</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povezan</a:t>
            </a:r>
            <a:r>
              <a:rPr lang="en-US" sz="900" dirty="0">
                <a:solidFill>
                  <a:srgbClr val="000000"/>
                </a:solidFill>
                <a:latin typeface="Arial"/>
                <a:ea typeface="Times New Roman"/>
                <a:cs typeface="Times New Roman"/>
              </a:rPr>
              <a:t> </a:t>
            </a:r>
            <a:r>
              <a:rPr lang="en-US" sz="900" dirty="0" err="1">
                <a:solidFill>
                  <a:srgbClr val="000000"/>
                </a:solidFill>
                <a:latin typeface="Arial"/>
                <a:ea typeface="Times New Roman"/>
                <a:cs typeface="Times New Roman"/>
              </a:rPr>
              <a:t>neodgovor</a:t>
            </a:r>
            <a:r>
              <a:rPr lang="sl-SI" sz="900" dirty="0">
                <a:solidFill>
                  <a:srgbClr val="000000"/>
                </a:solidFill>
                <a:latin typeface="Arial"/>
                <a:ea typeface="Times New Roman"/>
                <a:cs typeface="Times New Roman"/>
              </a:rPr>
              <a:t>)</a:t>
            </a:r>
            <a:endParaRPr lang="sl-SI" sz="900" dirty="0">
              <a:latin typeface="Calibri"/>
              <a:ea typeface="Times New Roman"/>
              <a:cs typeface="Times New Roman"/>
            </a:endParaRPr>
          </a:p>
        </p:txBody>
      </p:sp>
      <p:sp>
        <p:nvSpPr>
          <p:cNvPr id="7" name="Rectangle 94"/>
          <p:cNvSpPr>
            <a:spLocks noChangeArrowheads="1"/>
          </p:cNvSpPr>
          <p:nvPr/>
        </p:nvSpPr>
        <p:spPr bwMode="auto">
          <a:xfrm>
            <a:off x="1711242" y="4404799"/>
            <a:ext cx="2591613" cy="126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nSpc>
                <a:spcPct val="115000"/>
              </a:lnSpc>
              <a:spcAft>
                <a:spcPts val="1000"/>
              </a:spcAft>
            </a:pPr>
            <a:r>
              <a:rPr lang="en-US" sz="1600" dirty="0">
                <a:solidFill>
                  <a:schemeClr val="bg1">
                    <a:lumMod val="65000"/>
                  </a:schemeClr>
                </a:solidFill>
                <a:latin typeface="Franklin Gothic Demi Cond" pitchFamily="34" charset="0"/>
                <a:ea typeface="+mj-ea"/>
                <a:cs typeface="+mj-cs"/>
              </a:rPr>
              <a:t>v </a:t>
            </a:r>
            <a:r>
              <a:rPr lang="en-US" sz="1600" dirty="0" err="1">
                <a:solidFill>
                  <a:schemeClr val="bg1">
                    <a:lumMod val="65000"/>
                  </a:schemeClr>
                </a:solidFill>
                <a:latin typeface="Franklin Gothic Demi Cond" pitchFamily="34" charset="0"/>
                <a:ea typeface="+mj-ea"/>
                <a:cs typeface="+mj-cs"/>
              </a:rPr>
              <a:t>padajočem</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vrstnem</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redu</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glede</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na</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skupni</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delež</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odraslih</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ki</a:t>
            </a:r>
            <a:r>
              <a:rPr lang="en-US" sz="1600" dirty="0">
                <a:solidFill>
                  <a:schemeClr val="bg1">
                    <a:lumMod val="65000"/>
                  </a:schemeClr>
                </a:solidFill>
                <a:latin typeface="Franklin Gothic Demi Cond" pitchFamily="34" charset="0"/>
                <a:ea typeface="+mj-ea"/>
                <a:cs typeface="+mj-cs"/>
              </a:rPr>
              <a:t> so </a:t>
            </a:r>
            <a:r>
              <a:rPr lang="en-US" sz="1600" dirty="0" err="1">
                <a:solidFill>
                  <a:schemeClr val="bg1">
                    <a:lumMod val="65000"/>
                  </a:schemeClr>
                </a:solidFill>
                <a:latin typeface="Franklin Gothic Demi Cond" pitchFamily="34" charset="0"/>
                <a:ea typeface="+mj-ea"/>
                <a:cs typeface="+mj-cs"/>
              </a:rPr>
              <a:t>dosegli</a:t>
            </a:r>
            <a:r>
              <a:rPr lang="en-US" sz="1600" dirty="0">
                <a:solidFill>
                  <a:schemeClr val="bg1">
                    <a:lumMod val="65000"/>
                  </a:schemeClr>
                </a:solidFill>
                <a:latin typeface="Franklin Gothic Demi Cond" pitchFamily="34" charset="0"/>
                <a:ea typeface="+mj-ea"/>
                <a:cs typeface="+mj-cs"/>
              </a:rPr>
              <a:t> </a:t>
            </a:r>
            <a:endParaRPr lang="sl-SI" sz="1600" dirty="0">
              <a:solidFill>
                <a:schemeClr val="bg1">
                  <a:lumMod val="65000"/>
                </a:schemeClr>
              </a:solidFill>
              <a:latin typeface="Franklin Gothic Demi Cond" pitchFamily="34" charset="0"/>
              <a:ea typeface="+mj-ea"/>
              <a:cs typeface="+mj-cs"/>
            </a:endParaRPr>
          </a:p>
          <a:p>
            <a:pPr>
              <a:lnSpc>
                <a:spcPct val="115000"/>
              </a:lnSpc>
              <a:spcAft>
                <a:spcPts val="1000"/>
              </a:spcAft>
            </a:pPr>
            <a:r>
              <a:rPr lang="en-US" sz="1600" dirty="0">
                <a:solidFill>
                  <a:schemeClr val="bg1">
                    <a:lumMod val="65000"/>
                  </a:schemeClr>
                </a:solidFill>
                <a:latin typeface="Franklin Gothic Demi Cond" pitchFamily="34" charset="0"/>
                <a:ea typeface="+mj-ea"/>
                <a:cs typeface="+mj-cs"/>
              </a:rPr>
              <a:t>3. in 4./5. raven</a:t>
            </a:r>
            <a:endParaRPr lang="sl-SI" sz="1600" dirty="0">
              <a:solidFill>
                <a:schemeClr val="bg1">
                  <a:lumMod val="65000"/>
                </a:schemeClr>
              </a:solidFill>
              <a:latin typeface="Franklin Gothic Demi Cond" pitchFamily="34" charset="0"/>
              <a:ea typeface="+mj-ea"/>
              <a:cs typeface="+mj-cs"/>
            </a:endParaRPr>
          </a:p>
        </p:txBody>
      </p:sp>
      <p:pic>
        <p:nvPicPr>
          <p:cNvPr id="22" name="Slika 21" descr="d:\Users\petraj\Documents\0 RAZVOJ KOMPETENC  2016\8 AK\knjižica jpg\knjižicaACS tisk10.jpg"/>
          <p:cNvPicPr/>
          <p:nvPr/>
        </p:nvPicPr>
        <p:blipFill rotWithShape="1">
          <a:blip r:embed="rId2" cstate="print">
            <a:extLst>
              <a:ext uri="{28A0092B-C50C-407E-A947-70E740481C1C}">
                <a14:useLocalDpi xmlns:a14="http://schemas.microsoft.com/office/drawing/2010/main" val="0"/>
              </a:ext>
            </a:extLst>
          </a:blip>
          <a:srcRect l="56166" t="12628" r="6019" b="21897"/>
          <a:stretch/>
        </p:blipFill>
        <p:spPr bwMode="auto">
          <a:xfrm>
            <a:off x="5014573" y="893"/>
            <a:ext cx="5543172" cy="6856214"/>
          </a:xfrm>
          <a:prstGeom prst="rect">
            <a:avLst/>
          </a:prstGeom>
          <a:noFill/>
          <a:ln>
            <a:noFill/>
          </a:ln>
          <a:extLst>
            <a:ext uri="{53640926-AAD7-44D8-BBD7-CCE9431645EC}">
              <a14:shadowObscured xmlns:a14="http://schemas.microsoft.com/office/drawing/2010/main"/>
            </a:ext>
          </a:extLst>
        </p:spPr>
      </p:pic>
      <p:sp>
        <p:nvSpPr>
          <p:cNvPr id="2" name="Puščica dol 1"/>
          <p:cNvSpPr/>
          <p:nvPr/>
        </p:nvSpPr>
        <p:spPr>
          <a:xfrm rot="3355373">
            <a:off x="10508337" y="4616959"/>
            <a:ext cx="724089" cy="95941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2399"/>
          </a:p>
        </p:txBody>
      </p:sp>
    </p:spTree>
    <p:extLst>
      <p:ext uri="{BB962C8B-B14F-4D97-AF65-F5344CB8AC3E}">
        <p14:creationId xmlns:p14="http://schemas.microsoft.com/office/powerpoint/2010/main" val="206833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654130" y="260648"/>
            <a:ext cx="3968504" cy="1815882"/>
          </a:xfrm>
          <a:prstGeom prst="rect">
            <a:avLst/>
          </a:prstGeom>
        </p:spPr>
        <p:txBody>
          <a:bodyPr wrap="square">
            <a:spAutoFit/>
          </a:bodyPr>
          <a:lstStyle/>
          <a:p>
            <a:r>
              <a:rPr lang="sl-SI" sz="2800" dirty="0" smtClean="0">
                <a:solidFill>
                  <a:schemeClr val="tx2"/>
                </a:solidFill>
                <a:latin typeface="+mj-lt"/>
                <a:ea typeface="+mj-ea"/>
                <a:cs typeface="+mj-cs"/>
              </a:rPr>
              <a:t>Dosežki odraslih: </a:t>
            </a:r>
            <a:r>
              <a:rPr lang="sl-SI" sz="2800" dirty="0">
                <a:solidFill>
                  <a:srgbClr val="C00000"/>
                </a:solidFill>
                <a:latin typeface="+mj-lt"/>
                <a:ea typeface="+mj-ea"/>
                <a:cs typeface="+mj-cs"/>
              </a:rPr>
              <a:t>Reše</a:t>
            </a:r>
            <a:r>
              <a:rPr lang="sl-SI" sz="2800" dirty="0" smtClean="0">
                <a:solidFill>
                  <a:srgbClr val="C00000"/>
                </a:solidFill>
                <a:latin typeface="+mj-lt"/>
                <a:ea typeface="+mj-ea"/>
                <a:cs typeface="+mj-cs"/>
              </a:rPr>
              <a:t>vanje </a:t>
            </a:r>
            <a:r>
              <a:rPr lang="sl-SI" sz="2800" dirty="0">
                <a:solidFill>
                  <a:srgbClr val="C00000"/>
                </a:solidFill>
                <a:latin typeface="+mj-lt"/>
                <a:ea typeface="+mj-ea"/>
                <a:cs typeface="+mj-cs"/>
              </a:rPr>
              <a:t>problemov v tehnološko bogatih okoljih</a:t>
            </a:r>
          </a:p>
        </p:txBody>
      </p:sp>
      <p:sp>
        <p:nvSpPr>
          <p:cNvPr id="6" name="Rectangle 94"/>
          <p:cNvSpPr>
            <a:spLocks noChangeArrowheads="1"/>
          </p:cNvSpPr>
          <p:nvPr/>
        </p:nvSpPr>
        <p:spPr bwMode="auto">
          <a:xfrm>
            <a:off x="1888518" y="3861048"/>
            <a:ext cx="2417756" cy="8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nSpc>
                <a:spcPct val="115000"/>
              </a:lnSpc>
              <a:spcAft>
                <a:spcPts val="1000"/>
              </a:spcAft>
            </a:pPr>
            <a:r>
              <a:rPr lang="en-US" sz="1600" dirty="0">
                <a:solidFill>
                  <a:schemeClr val="bg1">
                    <a:lumMod val="65000"/>
                  </a:schemeClr>
                </a:solidFill>
                <a:latin typeface="Franklin Gothic Demi Cond" pitchFamily="34" charset="0"/>
                <a:ea typeface="+mj-ea"/>
                <a:cs typeface="+mj-cs"/>
              </a:rPr>
              <a:t>v </a:t>
            </a:r>
            <a:r>
              <a:rPr lang="en-US" sz="1600" dirty="0" err="1">
                <a:solidFill>
                  <a:schemeClr val="bg1">
                    <a:lumMod val="65000"/>
                  </a:schemeClr>
                </a:solidFill>
                <a:latin typeface="Franklin Gothic Demi Cond" pitchFamily="34" charset="0"/>
                <a:ea typeface="+mj-ea"/>
                <a:cs typeface="+mj-cs"/>
              </a:rPr>
              <a:t>padajočem</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vrstnem</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redu</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glede</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na</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skupni</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delež</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odraslih</a:t>
            </a:r>
            <a:r>
              <a:rPr lang="en-US" sz="1600" dirty="0">
                <a:solidFill>
                  <a:schemeClr val="bg1">
                    <a:lumMod val="65000"/>
                  </a:schemeClr>
                </a:solidFill>
                <a:latin typeface="Franklin Gothic Demi Cond" pitchFamily="34" charset="0"/>
                <a:ea typeface="+mj-ea"/>
                <a:cs typeface="+mj-cs"/>
              </a:rPr>
              <a:t>, </a:t>
            </a:r>
            <a:r>
              <a:rPr lang="en-US" sz="1600" dirty="0" err="1">
                <a:solidFill>
                  <a:schemeClr val="bg1">
                    <a:lumMod val="65000"/>
                  </a:schemeClr>
                </a:solidFill>
                <a:latin typeface="Franklin Gothic Demi Cond" pitchFamily="34" charset="0"/>
                <a:ea typeface="+mj-ea"/>
                <a:cs typeface="+mj-cs"/>
              </a:rPr>
              <a:t>ki</a:t>
            </a:r>
            <a:r>
              <a:rPr lang="en-US" sz="1600" dirty="0">
                <a:solidFill>
                  <a:schemeClr val="bg1">
                    <a:lumMod val="65000"/>
                  </a:schemeClr>
                </a:solidFill>
                <a:latin typeface="Franklin Gothic Demi Cond" pitchFamily="34" charset="0"/>
                <a:ea typeface="+mj-ea"/>
                <a:cs typeface="+mj-cs"/>
              </a:rPr>
              <a:t> so </a:t>
            </a:r>
            <a:r>
              <a:rPr lang="en-US" sz="1600" dirty="0" err="1">
                <a:solidFill>
                  <a:schemeClr val="bg1">
                    <a:lumMod val="65000"/>
                  </a:schemeClr>
                </a:solidFill>
                <a:latin typeface="Franklin Gothic Demi Cond" pitchFamily="34" charset="0"/>
                <a:ea typeface="+mj-ea"/>
                <a:cs typeface="+mj-cs"/>
              </a:rPr>
              <a:t>dosegli</a:t>
            </a:r>
            <a:r>
              <a:rPr lang="en-US" sz="1600" dirty="0">
                <a:solidFill>
                  <a:schemeClr val="bg1">
                    <a:lumMod val="65000"/>
                  </a:schemeClr>
                </a:solidFill>
                <a:latin typeface="Franklin Gothic Demi Cond" pitchFamily="34" charset="0"/>
                <a:ea typeface="+mj-ea"/>
                <a:cs typeface="+mj-cs"/>
              </a:rPr>
              <a:t> </a:t>
            </a:r>
            <a:r>
              <a:rPr lang="sl-SI" sz="1600" dirty="0" smtClean="0">
                <a:solidFill>
                  <a:schemeClr val="bg1">
                    <a:lumMod val="65000"/>
                  </a:schemeClr>
                </a:solidFill>
                <a:latin typeface="Franklin Gothic Demi Cond" pitchFamily="34" charset="0"/>
                <a:ea typeface="+mj-ea"/>
                <a:cs typeface="+mj-cs"/>
              </a:rPr>
              <a:t>2</a:t>
            </a:r>
            <a:r>
              <a:rPr lang="en-US" sz="1600" dirty="0">
                <a:solidFill>
                  <a:schemeClr val="bg1">
                    <a:lumMod val="65000"/>
                  </a:schemeClr>
                </a:solidFill>
                <a:latin typeface="Franklin Gothic Demi Cond" pitchFamily="34" charset="0"/>
                <a:ea typeface="+mj-ea"/>
                <a:cs typeface="+mj-cs"/>
              </a:rPr>
              <a:t>. in </a:t>
            </a:r>
            <a:r>
              <a:rPr lang="sl-SI" sz="1600" dirty="0">
                <a:solidFill>
                  <a:schemeClr val="bg1">
                    <a:lumMod val="65000"/>
                  </a:schemeClr>
                </a:solidFill>
                <a:latin typeface="Franklin Gothic Demi Cond" pitchFamily="34" charset="0"/>
                <a:ea typeface="+mj-ea"/>
                <a:cs typeface="+mj-cs"/>
              </a:rPr>
              <a:t>3.ra</a:t>
            </a:r>
            <a:r>
              <a:rPr lang="en-US" sz="1600" dirty="0" err="1">
                <a:solidFill>
                  <a:schemeClr val="bg1">
                    <a:lumMod val="65000"/>
                  </a:schemeClr>
                </a:solidFill>
                <a:latin typeface="Franklin Gothic Demi Cond" pitchFamily="34" charset="0"/>
                <a:ea typeface="+mj-ea"/>
                <a:cs typeface="+mj-cs"/>
              </a:rPr>
              <a:t>ven</a:t>
            </a:r>
            <a:endParaRPr lang="sl-SI" sz="1600" dirty="0">
              <a:solidFill>
                <a:schemeClr val="bg1">
                  <a:lumMod val="65000"/>
                </a:schemeClr>
              </a:solidFill>
              <a:latin typeface="Franklin Gothic Demi Cond" pitchFamily="34" charset="0"/>
              <a:ea typeface="+mj-ea"/>
              <a:cs typeface="+mj-cs"/>
            </a:endParaRPr>
          </a:p>
        </p:txBody>
      </p:sp>
      <p:sp>
        <p:nvSpPr>
          <p:cNvPr id="7" name="Rectangle 92"/>
          <p:cNvSpPr>
            <a:spLocks noChangeArrowheads="1"/>
          </p:cNvSpPr>
          <p:nvPr/>
        </p:nvSpPr>
        <p:spPr bwMode="auto">
          <a:xfrm>
            <a:off x="1845940" y="4926451"/>
            <a:ext cx="3243342" cy="1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nSpc>
                <a:spcPct val="115000"/>
              </a:lnSpc>
            </a:pPr>
            <a:r>
              <a:rPr lang="sl-SI" sz="1000" dirty="0">
                <a:solidFill>
                  <a:srgbClr val="000000"/>
                </a:solidFill>
                <a:latin typeface="Arial"/>
                <a:ea typeface="Times New Roman"/>
                <a:cs typeface="Times New Roman"/>
              </a:rPr>
              <a:t>Odrasli v kategoriji »Manjkajoči« niso bili sposobni podati dovolj osnovnih podatkov za določitev stopnje spretnosti zaradi </a:t>
            </a:r>
            <a:r>
              <a:rPr lang="en-US" sz="1000" dirty="0" err="1">
                <a:solidFill>
                  <a:srgbClr val="000000"/>
                </a:solidFill>
                <a:latin typeface="Arial"/>
                <a:ea typeface="Times New Roman"/>
                <a:cs typeface="Times New Roman"/>
              </a:rPr>
              <a:t>jezikovnih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oziroma</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učnih</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težav</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ali</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motenj</a:t>
            </a:r>
            <a:r>
              <a:rPr lang="en-US" sz="1000" dirty="0">
                <a:solidFill>
                  <a:srgbClr val="000000"/>
                </a:solidFill>
                <a:latin typeface="Arial"/>
                <a:ea typeface="Times New Roman"/>
                <a:cs typeface="Times New Roman"/>
              </a:rPr>
              <a:t> v </a:t>
            </a:r>
            <a:r>
              <a:rPr lang="en-US" sz="1000" dirty="0" err="1">
                <a:solidFill>
                  <a:srgbClr val="000000"/>
                </a:solidFill>
                <a:latin typeface="Arial"/>
                <a:ea typeface="Times New Roman"/>
                <a:cs typeface="Times New Roman"/>
              </a:rPr>
              <a:t>duševnem</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razvoju</a:t>
            </a:r>
            <a:r>
              <a:rPr lang="en-US" sz="1000" dirty="0">
                <a:solidFill>
                  <a:srgbClr val="000000"/>
                </a:solidFill>
                <a:latin typeface="Arial"/>
                <a:ea typeface="Times New Roman"/>
                <a:cs typeface="Times New Roman"/>
              </a:rPr>
              <a:t> (s </a:t>
            </a:r>
            <a:r>
              <a:rPr lang="en-US" sz="1000" dirty="0" err="1">
                <a:solidFill>
                  <a:srgbClr val="000000"/>
                </a:solidFill>
                <a:latin typeface="Arial"/>
                <a:ea typeface="Times New Roman"/>
                <a:cs typeface="Times New Roman"/>
              </a:rPr>
              <a:t>pismenostjo</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povezan</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neodgovor</a:t>
            </a:r>
            <a:r>
              <a:rPr lang="sl-SI" sz="1000" dirty="0">
                <a:solidFill>
                  <a:srgbClr val="000000"/>
                </a:solidFill>
                <a:latin typeface="Arial"/>
                <a:ea typeface="Times New Roman"/>
                <a:cs typeface="Times New Roman"/>
              </a:rPr>
              <a:t>). </a:t>
            </a:r>
            <a:r>
              <a:rPr lang="en-US" sz="1000" dirty="0">
                <a:solidFill>
                  <a:srgbClr val="FF0000"/>
                </a:solidFill>
                <a:latin typeface="Arial"/>
                <a:ea typeface="Times New Roman"/>
                <a:cs typeface="Times New Roman"/>
              </a:rPr>
              <a:t>Ta </a:t>
            </a:r>
            <a:r>
              <a:rPr lang="en-US" sz="1000" dirty="0" err="1">
                <a:solidFill>
                  <a:srgbClr val="FF0000"/>
                </a:solidFill>
                <a:latin typeface="Arial"/>
                <a:ea typeface="Times New Roman"/>
                <a:cs typeface="Times New Roman"/>
              </a:rPr>
              <a:t>kategorija</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vključuje</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tudi</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odrasle</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ki</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zaradi</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tehničnih</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težav</a:t>
            </a:r>
            <a:r>
              <a:rPr lang="en-US" sz="1000" dirty="0">
                <a:solidFill>
                  <a:srgbClr val="FF0000"/>
                </a:solidFill>
                <a:latin typeface="Arial"/>
                <a:ea typeface="Times New Roman"/>
                <a:cs typeface="Times New Roman"/>
              </a:rPr>
              <a:t> z </a:t>
            </a:r>
            <a:r>
              <a:rPr lang="en-US" sz="1000" dirty="0" err="1">
                <a:solidFill>
                  <a:srgbClr val="FF0000"/>
                </a:solidFill>
                <a:latin typeface="Arial"/>
                <a:ea typeface="Times New Roman"/>
                <a:cs typeface="Times New Roman"/>
              </a:rPr>
              <a:t>računalnikom</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niso</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mogli</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zaključiti</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testiranja</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reševanja</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problemov</a:t>
            </a:r>
            <a:r>
              <a:rPr lang="en-US" sz="1000" dirty="0">
                <a:solidFill>
                  <a:srgbClr val="FF0000"/>
                </a:solidFill>
                <a:latin typeface="Arial"/>
                <a:ea typeface="Times New Roman"/>
                <a:cs typeface="Times New Roman"/>
              </a:rPr>
              <a:t> v </a:t>
            </a:r>
            <a:r>
              <a:rPr lang="en-US" sz="1000" dirty="0" err="1">
                <a:solidFill>
                  <a:srgbClr val="FF0000"/>
                </a:solidFill>
                <a:latin typeface="Arial"/>
                <a:ea typeface="Times New Roman"/>
                <a:cs typeface="Times New Roman"/>
              </a:rPr>
              <a:t>tehnološko</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bogatih</a:t>
            </a:r>
            <a:r>
              <a:rPr lang="en-US" sz="1000" dirty="0">
                <a:solidFill>
                  <a:srgbClr val="FF0000"/>
                </a:solidFill>
                <a:latin typeface="Arial"/>
                <a:ea typeface="Times New Roman"/>
                <a:cs typeface="Times New Roman"/>
              </a:rPr>
              <a:t> </a:t>
            </a:r>
            <a:r>
              <a:rPr lang="en-US" sz="1000" dirty="0" err="1">
                <a:solidFill>
                  <a:srgbClr val="FF0000"/>
                </a:solidFill>
                <a:latin typeface="Arial"/>
                <a:ea typeface="Times New Roman"/>
                <a:cs typeface="Times New Roman"/>
              </a:rPr>
              <a:t>okoljih</a:t>
            </a:r>
            <a:r>
              <a:rPr lang="en-US" sz="1000" dirty="0" smtClean="0">
                <a:solidFill>
                  <a:srgbClr val="000000"/>
                </a:solidFill>
                <a:latin typeface="Arial"/>
                <a:ea typeface="Times New Roman"/>
                <a:cs typeface="Times New Roman"/>
              </a:rPr>
              <a:t>.</a:t>
            </a:r>
            <a:endParaRPr lang="sl-SI" sz="1000" dirty="0">
              <a:latin typeface="Calibri"/>
              <a:ea typeface="Times New Roman"/>
              <a:cs typeface="Times New Roman"/>
            </a:endParaRPr>
          </a:p>
        </p:txBody>
      </p:sp>
      <p:pic>
        <p:nvPicPr>
          <p:cNvPr id="9" name="Slika 8" descr="d:\Users\petraj\Documents\0 RAZVOJ KOMPETENC  2016\8 AK\knjižica jpg\knjižicaACS tisk11.jpg"/>
          <p:cNvPicPr/>
          <p:nvPr/>
        </p:nvPicPr>
        <p:blipFill rotWithShape="1">
          <a:blip r:embed="rId3" cstate="print">
            <a:extLst>
              <a:ext uri="{28A0092B-C50C-407E-A947-70E740481C1C}">
                <a14:useLocalDpi xmlns:a14="http://schemas.microsoft.com/office/drawing/2010/main" val="0"/>
              </a:ext>
            </a:extLst>
          </a:blip>
          <a:srcRect l="56991" t="12630" r="5523" b="18940"/>
          <a:stretch/>
        </p:blipFill>
        <p:spPr bwMode="auto">
          <a:xfrm>
            <a:off x="5518498" y="189484"/>
            <a:ext cx="5146723" cy="6551022"/>
          </a:xfrm>
          <a:prstGeom prst="rect">
            <a:avLst/>
          </a:prstGeom>
          <a:noFill/>
          <a:ln>
            <a:noFill/>
          </a:ln>
          <a:extLst>
            <a:ext uri="{53640926-AAD7-44D8-BBD7-CCE9431645EC}">
              <a14:shadowObscured xmlns:a14="http://schemas.microsoft.com/office/drawing/2010/main"/>
            </a:ext>
          </a:extLst>
        </p:spPr>
      </p:pic>
      <p:sp>
        <p:nvSpPr>
          <p:cNvPr id="8" name="Puščica dol 7"/>
          <p:cNvSpPr/>
          <p:nvPr/>
        </p:nvSpPr>
        <p:spPr>
          <a:xfrm rot="3355373">
            <a:off x="10598849" y="3863982"/>
            <a:ext cx="724089" cy="95941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2399"/>
          </a:p>
        </p:txBody>
      </p:sp>
    </p:spTree>
    <p:extLst>
      <p:ext uri="{BB962C8B-B14F-4D97-AF65-F5344CB8AC3E}">
        <p14:creationId xmlns:p14="http://schemas.microsoft.com/office/powerpoint/2010/main" val="85670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425619" y="1788228"/>
            <a:ext cx="2538817" cy="461417"/>
          </a:xfrm>
          <a:prstGeom prst="rect">
            <a:avLst/>
          </a:prstGeom>
          <a:noFill/>
        </p:spPr>
        <p:txBody>
          <a:bodyPr wrap="none" rtlCol="0">
            <a:spAutoFit/>
          </a:bodyPr>
          <a:lstStyle/>
          <a:p>
            <a:r>
              <a:rPr lang="sl-SI" sz="2399" dirty="0"/>
              <a:t>Klasično branje </a:t>
            </a:r>
          </a:p>
        </p:txBody>
      </p:sp>
      <p:sp>
        <p:nvSpPr>
          <p:cNvPr id="5" name="PoljeZBesedilom 4"/>
          <p:cNvSpPr txBox="1"/>
          <p:nvPr/>
        </p:nvSpPr>
        <p:spPr>
          <a:xfrm>
            <a:off x="7750596" y="1788228"/>
            <a:ext cx="3910629" cy="461417"/>
          </a:xfrm>
          <a:prstGeom prst="rect">
            <a:avLst/>
          </a:prstGeom>
          <a:noFill/>
        </p:spPr>
        <p:txBody>
          <a:bodyPr wrap="none" rtlCol="0">
            <a:spAutoFit/>
          </a:bodyPr>
          <a:lstStyle/>
          <a:p>
            <a:r>
              <a:rPr lang="sl-SI" sz="2399" dirty="0"/>
              <a:t>Branje v digitalnem svetu</a:t>
            </a:r>
          </a:p>
        </p:txBody>
      </p:sp>
      <p:sp>
        <p:nvSpPr>
          <p:cNvPr id="6" name="PoljeZBesedilom 5"/>
          <p:cNvSpPr txBox="1"/>
          <p:nvPr/>
        </p:nvSpPr>
        <p:spPr>
          <a:xfrm>
            <a:off x="2061964" y="202585"/>
            <a:ext cx="8496943" cy="953851"/>
          </a:xfrm>
          <a:prstGeom prst="rect">
            <a:avLst/>
          </a:prstGeom>
          <a:noFill/>
        </p:spPr>
        <p:txBody>
          <a:bodyPr wrap="square" rtlCol="0">
            <a:spAutoFit/>
          </a:bodyPr>
          <a:lstStyle/>
          <a:p>
            <a:pPr algn="ctr"/>
            <a:r>
              <a:rPr lang="sl-SI" sz="2799" dirty="0" smtClean="0">
                <a:solidFill>
                  <a:schemeClr val="tx2"/>
                </a:solidFill>
              </a:rPr>
              <a:t>PIAAC - Spretnosti </a:t>
            </a:r>
            <a:r>
              <a:rPr lang="sl-SI" sz="2799" dirty="0">
                <a:solidFill>
                  <a:schemeClr val="tx2"/>
                </a:solidFill>
              </a:rPr>
              <a:t>za obdelavo in procesiranje informacij </a:t>
            </a:r>
          </a:p>
        </p:txBody>
      </p:sp>
      <p:pic>
        <p:nvPicPr>
          <p:cNvPr id="13" name="Slika 12"/>
          <p:cNvPicPr>
            <a:picLocks noChangeAspect="1"/>
          </p:cNvPicPr>
          <p:nvPr/>
        </p:nvPicPr>
        <p:blipFill rotWithShape="1">
          <a:blip r:embed="rId2"/>
          <a:srcRect l="14391" t="4847" r="20737" b="9062"/>
          <a:stretch/>
        </p:blipFill>
        <p:spPr>
          <a:xfrm>
            <a:off x="551715" y="2404823"/>
            <a:ext cx="2286624" cy="1706916"/>
          </a:xfrm>
          <a:prstGeom prst="rect">
            <a:avLst/>
          </a:prstGeom>
          <a:ln>
            <a:noFill/>
          </a:ln>
          <a:effectLst>
            <a:outerShdw blurRad="292100" dist="139700" dir="2700000" algn="tl" rotWithShape="0">
              <a:srgbClr val="333333">
                <a:alpha val="65000"/>
              </a:srgbClr>
            </a:outerShdw>
          </a:effectLst>
        </p:spPr>
      </p:pic>
      <p:pic>
        <p:nvPicPr>
          <p:cNvPr id="14" name="Slika 13"/>
          <p:cNvPicPr>
            <a:picLocks noChangeAspect="1"/>
          </p:cNvPicPr>
          <p:nvPr/>
        </p:nvPicPr>
        <p:blipFill rotWithShape="1">
          <a:blip r:embed="rId3" cstate="print">
            <a:extLst>
              <a:ext uri="{28A0092B-C50C-407E-A947-70E740481C1C}">
                <a14:useLocalDpi xmlns:a14="http://schemas.microsoft.com/office/drawing/2010/main" val="0"/>
              </a:ext>
            </a:extLst>
          </a:blip>
          <a:srcRect t="37339" r="29490" b="26901"/>
          <a:stretch/>
        </p:blipFill>
        <p:spPr>
          <a:xfrm>
            <a:off x="8329816" y="2308539"/>
            <a:ext cx="2332201" cy="1706916"/>
          </a:xfrm>
          <a:prstGeom prst="rect">
            <a:avLst/>
          </a:prstGeom>
          <a:ln>
            <a:noFill/>
          </a:ln>
          <a:effectLst>
            <a:outerShdw blurRad="292100" dist="139700" dir="2700000" algn="tl" rotWithShape="0">
              <a:srgbClr val="333333">
                <a:alpha val="65000"/>
              </a:srgbClr>
            </a:outerShdw>
          </a:effectLst>
        </p:spPr>
      </p:pic>
      <p:sp>
        <p:nvSpPr>
          <p:cNvPr id="3" name="Pravokotnik 2"/>
          <p:cNvSpPr/>
          <p:nvPr/>
        </p:nvSpPr>
        <p:spPr>
          <a:xfrm>
            <a:off x="3142084" y="2193901"/>
            <a:ext cx="4680520" cy="2676887"/>
          </a:xfrm>
          <a:prstGeom prst="rect">
            <a:avLst/>
          </a:prstGeom>
          <a:ln>
            <a:solidFill>
              <a:schemeClr val="tx1"/>
            </a:solidFill>
          </a:ln>
        </p:spPr>
        <p:txBody>
          <a:bodyPr wrap="square">
            <a:spAutoFit/>
          </a:bodyPr>
          <a:lstStyle/>
          <a:p>
            <a:pPr marL="2418624" indent="-2418624" algn="ctr"/>
            <a:r>
              <a:rPr lang="sl-SI" sz="2799" dirty="0">
                <a:solidFill>
                  <a:srgbClr val="FF0000"/>
                </a:solidFill>
                <a:latin typeface="Calibri" panose="020F0502020204030204" pitchFamily="34" charset="0"/>
                <a:ea typeface="Calibri" panose="020F0502020204030204" pitchFamily="34" charset="0"/>
                <a:cs typeface="Times New Roman" panose="02020603050405020304" pitchFamily="18" charset="0"/>
              </a:rPr>
              <a:t>Bralne veščine </a:t>
            </a:r>
            <a:r>
              <a:rPr lang="sl-SI" sz="2799"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gn="ctr"/>
            <a:r>
              <a:rPr lang="sl-SI" sz="2799"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ena </a:t>
            </a:r>
            <a:r>
              <a:rPr lang="sl-SI" sz="2799" dirty="0">
                <a:solidFill>
                  <a:srgbClr val="FF0000"/>
                </a:solidFill>
                <a:latin typeface="Calibri" panose="020F0502020204030204" pitchFamily="34" charset="0"/>
                <a:ea typeface="Calibri" panose="020F0502020204030204" pitchFamily="34" charset="0"/>
                <a:cs typeface="Times New Roman" panose="02020603050405020304" pitchFamily="18" charset="0"/>
              </a:rPr>
              <a:t>od </a:t>
            </a:r>
            <a:r>
              <a:rPr lang="sl-SI" sz="2799"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ključnih komponent besedilnih </a:t>
            </a:r>
            <a:r>
              <a:rPr lang="sl-SI" sz="2799" dirty="0">
                <a:solidFill>
                  <a:srgbClr val="FF0000"/>
                </a:solidFill>
                <a:latin typeface="Calibri" panose="020F0502020204030204" pitchFamily="34" charset="0"/>
                <a:ea typeface="Calibri" panose="020F0502020204030204" pitchFamily="34" charset="0"/>
                <a:cs typeface="Times New Roman" panose="02020603050405020304" pitchFamily="18" charset="0"/>
              </a:rPr>
              <a:t>spretnosti, </a:t>
            </a:r>
            <a:r>
              <a:rPr lang="sl-SI" sz="2799"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 </a:t>
            </a:r>
            <a:r>
              <a:rPr lang="sl-SI" sz="2799" dirty="0">
                <a:solidFill>
                  <a:srgbClr val="FF0000"/>
                </a:solidFill>
                <a:latin typeface="Calibri" panose="020F0502020204030204" pitchFamily="34" charset="0"/>
                <a:ea typeface="Calibri" panose="020F0502020204030204" pitchFamily="34" charset="0"/>
                <a:cs typeface="Times New Roman" panose="02020603050405020304" pitchFamily="18" charset="0"/>
              </a:rPr>
              <a:t>glede na to ali gre za </a:t>
            </a:r>
            <a:r>
              <a:rPr lang="sl-SI" sz="2799"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branje </a:t>
            </a:r>
            <a:r>
              <a:rPr lang="sl-SI" sz="2799" dirty="0">
                <a:solidFill>
                  <a:srgbClr val="FF0000"/>
                </a:solidFill>
                <a:latin typeface="Calibri" panose="020F0502020204030204" pitchFamily="34" charset="0"/>
                <a:ea typeface="Calibri" panose="020F0502020204030204" pitchFamily="34" charset="0"/>
                <a:cs typeface="Times New Roman" panose="02020603050405020304" pitchFamily="18" charset="0"/>
              </a:rPr>
              <a:t>tiskanih besedil ali elektronskih besedil. </a:t>
            </a:r>
            <a:endParaRPr lang="sl-SI" sz="2799" dirty="0">
              <a:solidFill>
                <a:srgbClr val="FF0000"/>
              </a:solidFill>
            </a:endParaRPr>
          </a:p>
        </p:txBody>
      </p:sp>
      <p:sp>
        <p:nvSpPr>
          <p:cNvPr id="11" name="Pravokotnik 10"/>
          <p:cNvSpPr/>
          <p:nvPr/>
        </p:nvSpPr>
        <p:spPr>
          <a:xfrm>
            <a:off x="1197868" y="5229200"/>
            <a:ext cx="9217024" cy="1569660"/>
          </a:xfrm>
          <a:prstGeom prst="rect">
            <a:avLst/>
          </a:prstGeom>
        </p:spPr>
        <p:txBody>
          <a:bodyPr wrap="square">
            <a:spAutoFit/>
          </a:bodyPr>
          <a:lstStyle/>
          <a:p>
            <a:r>
              <a:rPr lang="sl-SI" dirty="0" smtClean="0">
                <a:solidFill>
                  <a:schemeClr val="tx2"/>
                </a:solidFill>
              </a:rPr>
              <a:t>Dosežki odraslih v Sloveniji: Približno </a:t>
            </a:r>
            <a:r>
              <a:rPr lang="sl-SI" b="1" dirty="0" smtClean="0">
                <a:solidFill>
                  <a:srgbClr val="C00000"/>
                </a:solidFill>
              </a:rPr>
              <a:t>1 od 4 </a:t>
            </a:r>
            <a:r>
              <a:rPr lang="sl-SI" b="1" dirty="0">
                <a:solidFill>
                  <a:srgbClr val="C00000"/>
                </a:solidFill>
              </a:rPr>
              <a:t>odraslih v Sloveniji </a:t>
            </a:r>
            <a:r>
              <a:rPr lang="sl-SI" b="1" dirty="0" smtClean="0">
                <a:solidFill>
                  <a:srgbClr val="C00000"/>
                </a:solidFill>
              </a:rPr>
              <a:t> (več kot 400.000) </a:t>
            </a:r>
            <a:r>
              <a:rPr lang="sl-SI" dirty="0" smtClean="0">
                <a:solidFill>
                  <a:schemeClr val="tx2"/>
                </a:solidFill>
              </a:rPr>
              <a:t>je pokazal nizke </a:t>
            </a:r>
            <a:r>
              <a:rPr lang="sl-SI" dirty="0">
                <a:solidFill>
                  <a:schemeClr val="tx2"/>
                </a:solidFill>
              </a:rPr>
              <a:t>besedilne in matematične spretnosti ter spretnosti reševanja problemov v tehnološko bogatih okoljih, </a:t>
            </a:r>
            <a:r>
              <a:rPr lang="sl-SI" dirty="0" smtClean="0">
                <a:solidFill>
                  <a:schemeClr val="tx2"/>
                </a:solidFill>
              </a:rPr>
              <a:t>slabše </a:t>
            </a:r>
            <a:r>
              <a:rPr lang="sl-SI" dirty="0">
                <a:solidFill>
                  <a:schemeClr val="tx2"/>
                </a:solidFill>
              </a:rPr>
              <a:t>od povprečja v OECD. </a:t>
            </a:r>
          </a:p>
        </p:txBody>
      </p:sp>
      <p:cxnSp>
        <p:nvCxnSpPr>
          <p:cNvPr id="8" name="Raven puščični povezovalnik 7"/>
          <p:cNvCxnSpPr/>
          <p:nvPr/>
        </p:nvCxnSpPr>
        <p:spPr>
          <a:xfrm flipH="1">
            <a:off x="1917948" y="800562"/>
            <a:ext cx="1656184" cy="987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p:cNvCxnSpPr/>
          <p:nvPr/>
        </p:nvCxnSpPr>
        <p:spPr>
          <a:xfrm>
            <a:off x="7966620" y="764704"/>
            <a:ext cx="2232248" cy="1068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8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071510724"/>
              </p:ext>
            </p:extLst>
          </p:nvPr>
        </p:nvGraphicFramePr>
        <p:xfrm>
          <a:off x="1117878" y="2276872"/>
          <a:ext cx="9953069" cy="449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101571" y="3975567"/>
            <a:ext cx="1168077" cy="461545"/>
          </a:xfrm>
          <a:prstGeom prst="rect">
            <a:avLst/>
          </a:prstGeom>
          <a:solidFill>
            <a:schemeClr val="bg1">
              <a:alpha val="0"/>
            </a:schemeClr>
          </a:solidFill>
        </p:spPr>
        <p:txBody>
          <a:bodyPr wrap="square" rtlCol="0">
            <a:spAutoFit/>
          </a:bodyPr>
          <a:lstStyle/>
          <a:p>
            <a:pPr algn="ctr" defTabSz="914126">
              <a:defRPr/>
            </a:pPr>
            <a:r>
              <a:rPr lang="sl-SI" sz="1200" dirty="0">
                <a:solidFill>
                  <a:prstClr val="black"/>
                </a:solidFill>
                <a:latin typeface="Calibri Light" panose="020F0302020204030204"/>
              </a:rPr>
              <a:t>Manj kot 1. raven</a:t>
            </a:r>
            <a:r>
              <a:rPr lang="en-US" sz="1200" dirty="0">
                <a:solidFill>
                  <a:prstClr val="black"/>
                </a:solidFill>
                <a:latin typeface="Calibri Light" panose="020F0302020204030204"/>
              </a:rPr>
              <a:t> (0-175)</a:t>
            </a:r>
          </a:p>
        </p:txBody>
      </p:sp>
      <p:sp>
        <p:nvSpPr>
          <p:cNvPr id="11" name="TextBox 10"/>
          <p:cNvSpPr txBox="1"/>
          <p:nvPr/>
        </p:nvSpPr>
        <p:spPr>
          <a:xfrm>
            <a:off x="2857516" y="3629799"/>
            <a:ext cx="1200534" cy="461545"/>
          </a:xfrm>
          <a:prstGeom prst="rect">
            <a:avLst/>
          </a:prstGeom>
          <a:noFill/>
        </p:spPr>
        <p:txBody>
          <a:bodyPr wrap="square" rtlCol="0">
            <a:spAutoFit/>
          </a:bodyPr>
          <a:lstStyle>
            <a:defPPr>
              <a:defRPr lang="sl-SI"/>
            </a:defPPr>
            <a:lvl1pPr>
              <a:defRPr sz="1200" b="1">
                <a:latin typeface="+mj-lt"/>
              </a:defRPr>
            </a:lvl1pPr>
          </a:lstStyle>
          <a:p>
            <a:pPr marL="228531" indent="-228531" algn="ctr" defTabSz="914126">
              <a:buFontTx/>
              <a:buAutoNum type="arabicPeriod"/>
              <a:defRPr/>
            </a:pPr>
            <a:r>
              <a:rPr lang="sl-SI" b="0" dirty="0">
                <a:solidFill>
                  <a:prstClr val="black"/>
                </a:solidFill>
                <a:latin typeface="Calibri Light" panose="020F0302020204030204"/>
              </a:rPr>
              <a:t>raven </a:t>
            </a:r>
          </a:p>
          <a:p>
            <a:pPr algn="ctr" defTabSz="914126">
              <a:defRPr/>
            </a:pPr>
            <a:r>
              <a:rPr lang="en-US" b="0" dirty="0">
                <a:solidFill>
                  <a:prstClr val="black"/>
                </a:solidFill>
                <a:latin typeface="Calibri Light" panose="020F0302020204030204"/>
              </a:rPr>
              <a:t>(176-225)</a:t>
            </a:r>
          </a:p>
        </p:txBody>
      </p:sp>
      <p:sp>
        <p:nvSpPr>
          <p:cNvPr id="12" name="TextBox 11"/>
          <p:cNvSpPr txBox="1"/>
          <p:nvPr/>
        </p:nvSpPr>
        <p:spPr>
          <a:xfrm>
            <a:off x="4562810" y="3252211"/>
            <a:ext cx="1176852" cy="461545"/>
          </a:xfrm>
          <a:prstGeom prst="rect">
            <a:avLst/>
          </a:prstGeom>
          <a:noFill/>
        </p:spPr>
        <p:txBody>
          <a:bodyPr wrap="square" rtlCol="0">
            <a:spAutoFit/>
          </a:bodyPr>
          <a:lstStyle/>
          <a:p>
            <a:pPr algn="ctr" defTabSz="914126">
              <a:defRPr/>
            </a:pPr>
            <a:r>
              <a:rPr lang="sl-SI" sz="1200" dirty="0">
                <a:solidFill>
                  <a:prstClr val="black"/>
                </a:solidFill>
                <a:latin typeface="Calibri Light" panose="020F0302020204030204"/>
              </a:rPr>
              <a:t>2. raven </a:t>
            </a:r>
            <a:r>
              <a:rPr lang="en-US" sz="1200" dirty="0">
                <a:solidFill>
                  <a:prstClr val="black"/>
                </a:solidFill>
                <a:latin typeface="Calibri Light" panose="020F0302020204030204"/>
              </a:rPr>
              <a:t> </a:t>
            </a:r>
            <a:endParaRPr lang="sl-SI" sz="1200" dirty="0">
              <a:solidFill>
                <a:prstClr val="black"/>
              </a:solidFill>
              <a:latin typeface="Calibri Light" panose="020F0302020204030204"/>
            </a:endParaRPr>
          </a:p>
          <a:p>
            <a:pPr algn="ctr" defTabSz="914126">
              <a:defRPr/>
            </a:pPr>
            <a:r>
              <a:rPr lang="en-US" sz="1200" dirty="0">
                <a:solidFill>
                  <a:prstClr val="black"/>
                </a:solidFill>
                <a:latin typeface="Calibri Light" panose="020F0302020204030204"/>
              </a:rPr>
              <a:t>(226-275)</a:t>
            </a:r>
          </a:p>
        </p:txBody>
      </p:sp>
      <p:sp>
        <p:nvSpPr>
          <p:cNvPr id="14" name="TextBox 13"/>
          <p:cNvSpPr txBox="1"/>
          <p:nvPr/>
        </p:nvSpPr>
        <p:spPr>
          <a:xfrm>
            <a:off x="6253750" y="2853250"/>
            <a:ext cx="1004333" cy="461545"/>
          </a:xfrm>
          <a:prstGeom prst="rect">
            <a:avLst/>
          </a:prstGeom>
          <a:noFill/>
          <a:ln>
            <a:noFill/>
          </a:ln>
        </p:spPr>
        <p:txBody>
          <a:bodyPr wrap="square" rtlCol="0">
            <a:spAutoFit/>
          </a:bodyPr>
          <a:lstStyle/>
          <a:p>
            <a:pPr algn="ctr" defTabSz="914126">
              <a:defRPr/>
            </a:pPr>
            <a:r>
              <a:rPr lang="en-US" sz="1200" dirty="0">
                <a:solidFill>
                  <a:prstClr val="black"/>
                </a:solidFill>
                <a:latin typeface="Calibri Light" panose="020F0302020204030204"/>
              </a:rPr>
              <a:t>3</a:t>
            </a:r>
            <a:r>
              <a:rPr lang="sl-SI" sz="1200" dirty="0">
                <a:solidFill>
                  <a:prstClr val="black"/>
                </a:solidFill>
                <a:latin typeface="Calibri Light" panose="020F0302020204030204"/>
              </a:rPr>
              <a:t>. raven </a:t>
            </a:r>
            <a:r>
              <a:rPr lang="en-US" sz="1200" dirty="0">
                <a:solidFill>
                  <a:prstClr val="black"/>
                </a:solidFill>
                <a:latin typeface="Calibri Light" panose="020F0302020204030204"/>
              </a:rPr>
              <a:t>(276-325)</a:t>
            </a:r>
          </a:p>
        </p:txBody>
      </p:sp>
      <p:sp>
        <p:nvSpPr>
          <p:cNvPr id="15" name="TextBox 14"/>
          <p:cNvSpPr txBox="1"/>
          <p:nvPr/>
        </p:nvSpPr>
        <p:spPr>
          <a:xfrm>
            <a:off x="7960298" y="2495168"/>
            <a:ext cx="948475" cy="461545"/>
          </a:xfrm>
          <a:prstGeom prst="rect">
            <a:avLst/>
          </a:prstGeom>
          <a:noFill/>
        </p:spPr>
        <p:txBody>
          <a:bodyPr wrap="square" rtlCol="0">
            <a:spAutoFit/>
          </a:bodyPr>
          <a:lstStyle/>
          <a:p>
            <a:pPr algn="ctr" defTabSz="914126">
              <a:defRPr/>
            </a:pPr>
            <a:r>
              <a:rPr lang="sl-SI" sz="1200" dirty="0">
                <a:solidFill>
                  <a:prstClr val="black"/>
                </a:solidFill>
                <a:latin typeface="Calibri Light" panose="020F0302020204030204"/>
              </a:rPr>
              <a:t>4. raven </a:t>
            </a:r>
          </a:p>
          <a:p>
            <a:pPr algn="ctr" defTabSz="914126">
              <a:defRPr/>
            </a:pPr>
            <a:r>
              <a:rPr lang="en-US" sz="1200" dirty="0">
                <a:solidFill>
                  <a:prstClr val="black"/>
                </a:solidFill>
                <a:latin typeface="Calibri Light" panose="020F0302020204030204"/>
              </a:rPr>
              <a:t>(326-375)</a:t>
            </a:r>
          </a:p>
        </p:txBody>
      </p:sp>
      <p:sp>
        <p:nvSpPr>
          <p:cNvPr id="16" name="TextBox 15"/>
          <p:cNvSpPr txBox="1"/>
          <p:nvPr/>
        </p:nvSpPr>
        <p:spPr>
          <a:xfrm>
            <a:off x="9537120" y="2115123"/>
            <a:ext cx="1218883" cy="461545"/>
          </a:xfrm>
          <a:prstGeom prst="rect">
            <a:avLst/>
          </a:prstGeom>
          <a:noFill/>
        </p:spPr>
        <p:txBody>
          <a:bodyPr wrap="square" rtlCol="0">
            <a:spAutoFit/>
          </a:bodyPr>
          <a:lstStyle/>
          <a:p>
            <a:pPr algn="ctr" defTabSz="914126">
              <a:defRPr/>
            </a:pPr>
            <a:r>
              <a:rPr lang="sl-SI" sz="1200" dirty="0">
                <a:solidFill>
                  <a:prstClr val="black"/>
                </a:solidFill>
                <a:latin typeface="Calibri Light" panose="020F0302020204030204"/>
              </a:rPr>
              <a:t>5. raven </a:t>
            </a:r>
            <a:r>
              <a:rPr lang="en-US" sz="1200" dirty="0">
                <a:solidFill>
                  <a:prstClr val="black"/>
                </a:solidFill>
                <a:latin typeface="Calibri Light" panose="020F0302020204030204"/>
              </a:rPr>
              <a:t> </a:t>
            </a:r>
            <a:endParaRPr lang="sl-SI" sz="1200" dirty="0">
              <a:solidFill>
                <a:prstClr val="black"/>
              </a:solidFill>
              <a:latin typeface="Calibri Light" panose="020F0302020204030204"/>
            </a:endParaRPr>
          </a:p>
          <a:p>
            <a:pPr algn="ctr" defTabSz="914126">
              <a:defRPr/>
            </a:pPr>
            <a:r>
              <a:rPr lang="en-US" sz="1200" dirty="0">
                <a:solidFill>
                  <a:prstClr val="black"/>
                </a:solidFill>
                <a:latin typeface="Calibri Light" panose="020F0302020204030204"/>
              </a:rPr>
              <a:t>(376-500)</a:t>
            </a:r>
          </a:p>
        </p:txBody>
      </p:sp>
      <p:sp>
        <p:nvSpPr>
          <p:cNvPr id="3" name="Pravokotnik 2"/>
          <p:cNvSpPr/>
          <p:nvPr/>
        </p:nvSpPr>
        <p:spPr>
          <a:xfrm>
            <a:off x="1117879" y="3120011"/>
            <a:ext cx="1438043" cy="4563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6,0</a:t>
            </a:r>
            <a:endParaRPr lang="en-GB" sz="1400" dirty="0">
              <a:solidFill>
                <a:prstClr val="black"/>
              </a:solidFill>
              <a:latin typeface="Arial Narrow" panose="020B0606020202030204" pitchFamily="34" charset="0"/>
            </a:endParaRPr>
          </a:p>
        </p:txBody>
      </p:sp>
      <p:sp>
        <p:nvSpPr>
          <p:cNvPr id="17" name="Pravokotnik 16"/>
          <p:cNvSpPr/>
          <p:nvPr/>
        </p:nvSpPr>
        <p:spPr>
          <a:xfrm>
            <a:off x="1120982" y="2628722"/>
            <a:ext cx="1438043" cy="456391"/>
          </a:xfrm>
          <a:prstGeom prst="rect">
            <a:avLst/>
          </a:prstGeom>
          <a:solidFill>
            <a:srgbClr val="EE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4,77</a:t>
            </a:r>
            <a:endParaRPr lang="en-GB" sz="1400" dirty="0">
              <a:solidFill>
                <a:prstClr val="black"/>
              </a:solidFill>
              <a:latin typeface="Arial Narrow" panose="020B0606020202030204" pitchFamily="34" charset="0"/>
            </a:endParaRPr>
          </a:p>
        </p:txBody>
      </p:sp>
      <p:sp>
        <p:nvSpPr>
          <p:cNvPr id="18" name="Pravokotnik 17"/>
          <p:cNvSpPr/>
          <p:nvPr/>
        </p:nvSpPr>
        <p:spPr>
          <a:xfrm>
            <a:off x="2772080" y="2796627"/>
            <a:ext cx="1438043" cy="4563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18,9</a:t>
            </a:r>
            <a:endParaRPr lang="en-GB" sz="1400" dirty="0">
              <a:solidFill>
                <a:prstClr val="black"/>
              </a:solidFill>
              <a:latin typeface="Arial Narrow" panose="020B0606020202030204" pitchFamily="34" charset="0"/>
            </a:endParaRPr>
          </a:p>
        </p:txBody>
      </p:sp>
      <p:sp>
        <p:nvSpPr>
          <p:cNvPr id="19" name="Pravokotnik 18"/>
          <p:cNvSpPr/>
          <p:nvPr/>
        </p:nvSpPr>
        <p:spPr>
          <a:xfrm>
            <a:off x="2775183" y="2314666"/>
            <a:ext cx="1438043" cy="456391"/>
          </a:xfrm>
          <a:prstGeom prst="rect">
            <a:avLst/>
          </a:prstGeom>
          <a:solidFill>
            <a:srgbClr val="EE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14,96</a:t>
            </a:r>
            <a:endParaRPr lang="en-GB" sz="1400" dirty="0">
              <a:solidFill>
                <a:prstClr val="black"/>
              </a:solidFill>
              <a:latin typeface="Arial Narrow" panose="020B0606020202030204" pitchFamily="34" charset="0"/>
            </a:endParaRPr>
          </a:p>
        </p:txBody>
      </p:sp>
      <p:sp>
        <p:nvSpPr>
          <p:cNvPr id="20" name="Pravokotnik 19"/>
          <p:cNvSpPr/>
          <p:nvPr/>
        </p:nvSpPr>
        <p:spPr>
          <a:xfrm>
            <a:off x="4351656" y="2463921"/>
            <a:ext cx="1438043" cy="4563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37,7</a:t>
            </a:r>
            <a:endParaRPr lang="en-GB" sz="1400" dirty="0">
              <a:solidFill>
                <a:prstClr val="black"/>
              </a:solidFill>
              <a:latin typeface="Arial Narrow" panose="020B0606020202030204" pitchFamily="34" charset="0"/>
            </a:endParaRPr>
          </a:p>
        </p:txBody>
      </p:sp>
      <p:sp>
        <p:nvSpPr>
          <p:cNvPr id="21" name="Pravokotnik 20"/>
          <p:cNvSpPr/>
          <p:nvPr/>
        </p:nvSpPr>
        <p:spPr>
          <a:xfrm>
            <a:off x="4354759" y="1981961"/>
            <a:ext cx="1438043" cy="456391"/>
          </a:xfrm>
          <a:prstGeom prst="rect">
            <a:avLst/>
          </a:prstGeom>
          <a:solidFill>
            <a:srgbClr val="EE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34,29</a:t>
            </a:r>
            <a:endParaRPr lang="en-GB" sz="1400" dirty="0">
              <a:solidFill>
                <a:prstClr val="black"/>
              </a:solidFill>
              <a:latin typeface="Arial Narrow" panose="020B0606020202030204" pitchFamily="34" charset="0"/>
            </a:endParaRPr>
          </a:p>
        </p:txBody>
      </p:sp>
      <p:sp>
        <p:nvSpPr>
          <p:cNvPr id="22" name="Pravokotnik 21"/>
          <p:cNvSpPr/>
          <p:nvPr/>
        </p:nvSpPr>
        <p:spPr>
          <a:xfrm>
            <a:off x="6133337" y="2006841"/>
            <a:ext cx="1438043" cy="4563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31,2</a:t>
            </a:r>
            <a:endParaRPr lang="en-GB" sz="1400" dirty="0">
              <a:solidFill>
                <a:prstClr val="black"/>
              </a:solidFill>
              <a:latin typeface="Arial Narrow" panose="020B0606020202030204" pitchFamily="34" charset="0"/>
            </a:endParaRPr>
          </a:p>
        </p:txBody>
      </p:sp>
      <p:sp>
        <p:nvSpPr>
          <p:cNvPr id="23" name="Pravokotnik 22"/>
          <p:cNvSpPr/>
          <p:nvPr/>
        </p:nvSpPr>
        <p:spPr>
          <a:xfrm>
            <a:off x="6136440" y="1524880"/>
            <a:ext cx="1438043" cy="456391"/>
          </a:xfrm>
          <a:prstGeom prst="rect">
            <a:avLst/>
          </a:prstGeom>
          <a:solidFill>
            <a:srgbClr val="EE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34,59</a:t>
            </a:r>
            <a:endParaRPr lang="en-GB" sz="1400" dirty="0">
              <a:solidFill>
                <a:prstClr val="black"/>
              </a:solidFill>
              <a:latin typeface="Arial Narrow" panose="020B0606020202030204" pitchFamily="34" charset="0"/>
            </a:endParaRPr>
          </a:p>
        </p:txBody>
      </p:sp>
      <p:sp>
        <p:nvSpPr>
          <p:cNvPr id="24" name="Pravokotnik 23"/>
          <p:cNvSpPr/>
          <p:nvPr/>
        </p:nvSpPr>
        <p:spPr>
          <a:xfrm>
            <a:off x="7756440" y="1316556"/>
            <a:ext cx="3082907" cy="4563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5,6</a:t>
            </a:r>
            <a:endParaRPr lang="en-GB" sz="1400" dirty="0">
              <a:solidFill>
                <a:prstClr val="black"/>
              </a:solidFill>
              <a:latin typeface="Arial Narrow" panose="020B0606020202030204" pitchFamily="34" charset="0"/>
            </a:endParaRPr>
          </a:p>
        </p:txBody>
      </p:sp>
      <p:sp>
        <p:nvSpPr>
          <p:cNvPr id="25" name="Pravokotnik 24"/>
          <p:cNvSpPr/>
          <p:nvPr/>
        </p:nvSpPr>
        <p:spPr>
          <a:xfrm>
            <a:off x="7759543" y="834596"/>
            <a:ext cx="3079804" cy="456391"/>
          </a:xfrm>
          <a:prstGeom prst="rect">
            <a:avLst/>
          </a:prstGeom>
          <a:solidFill>
            <a:srgbClr val="EE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10,12</a:t>
            </a:r>
            <a:endParaRPr lang="en-GB" sz="1400" dirty="0">
              <a:solidFill>
                <a:prstClr val="black"/>
              </a:solidFill>
              <a:latin typeface="Arial Narrow" panose="020B0606020202030204" pitchFamily="34" charset="0"/>
            </a:endParaRPr>
          </a:p>
        </p:txBody>
      </p:sp>
      <p:sp>
        <p:nvSpPr>
          <p:cNvPr id="26" name="Pravokotnik 25"/>
          <p:cNvSpPr/>
          <p:nvPr/>
        </p:nvSpPr>
        <p:spPr>
          <a:xfrm>
            <a:off x="6880344" y="6140961"/>
            <a:ext cx="1438043" cy="4563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Slovenija</a:t>
            </a:r>
            <a:endParaRPr lang="en-GB" sz="1400" dirty="0">
              <a:solidFill>
                <a:prstClr val="black"/>
              </a:solidFill>
              <a:latin typeface="Arial Narrow" panose="020B0606020202030204" pitchFamily="34" charset="0"/>
            </a:endParaRPr>
          </a:p>
        </p:txBody>
      </p:sp>
      <p:sp>
        <p:nvSpPr>
          <p:cNvPr id="27" name="Pravokotnik 26"/>
          <p:cNvSpPr/>
          <p:nvPr/>
        </p:nvSpPr>
        <p:spPr>
          <a:xfrm>
            <a:off x="5375391" y="6140961"/>
            <a:ext cx="1438043" cy="456391"/>
          </a:xfrm>
          <a:prstGeom prst="rect">
            <a:avLst/>
          </a:prstGeom>
          <a:solidFill>
            <a:srgbClr val="EEE8EB"/>
          </a:solidFill>
          <a:ln>
            <a:solidFill>
              <a:srgbClr val="EEE8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Povprečje OECD</a:t>
            </a:r>
            <a:endParaRPr lang="en-GB" sz="1400" dirty="0">
              <a:solidFill>
                <a:prstClr val="black"/>
              </a:solidFill>
              <a:latin typeface="Arial Narrow" panose="020B0606020202030204" pitchFamily="34" charset="0"/>
            </a:endParaRPr>
          </a:p>
        </p:txBody>
      </p:sp>
      <p:sp>
        <p:nvSpPr>
          <p:cNvPr id="28" name="Pravokotnik 27"/>
          <p:cNvSpPr/>
          <p:nvPr/>
        </p:nvSpPr>
        <p:spPr>
          <a:xfrm>
            <a:off x="1114756" y="2146763"/>
            <a:ext cx="1438043" cy="456391"/>
          </a:xfrm>
          <a:prstGeom prst="rect">
            <a:avLst/>
          </a:prstGeom>
          <a:solidFill>
            <a:srgbClr val="C8A0B2"/>
          </a:solidFill>
          <a:ln>
            <a:solidFill>
              <a:srgbClr val="C8A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2,66</a:t>
            </a:r>
            <a:endParaRPr lang="en-GB" sz="1400" dirty="0">
              <a:solidFill>
                <a:prstClr val="black"/>
              </a:solidFill>
              <a:latin typeface="Arial Narrow" panose="020B0606020202030204" pitchFamily="34" charset="0"/>
            </a:endParaRPr>
          </a:p>
        </p:txBody>
      </p:sp>
      <p:sp>
        <p:nvSpPr>
          <p:cNvPr id="29" name="Pravokotnik 28"/>
          <p:cNvSpPr/>
          <p:nvPr/>
        </p:nvSpPr>
        <p:spPr>
          <a:xfrm>
            <a:off x="2768957" y="1830289"/>
            <a:ext cx="1438043" cy="456391"/>
          </a:xfrm>
          <a:prstGeom prst="rect">
            <a:avLst/>
          </a:prstGeom>
          <a:solidFill>
            <a:srgbClr val="C8A0B2"/>
          </a:solidFill>
          <a:ln>
            <a:solidFill>
              <a:srgbClr val="C8A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7,95</a:t>
            </a:r>
            <a:endParaRPr lang="en-GB" sz="1400" dirty="0">
              <a:solidFill>
                <a:prstClr val="black"/>
              </a:solidFill>
              <a:latin typeface="Arial Narrow" panose="020B0606020202030204" pitchFamily="34" charset="0"/>
            </a:endParaRPr>
          </a:p>
        </p:txBody>
      </p:sp>
      <p:sp>
        <p:nvSpPr>
          <p:cNvPr id="30" name="Pravokotnik 29"/>
          <p:cNvSpPr/>
          <p:nvPr/>
        </p:nvSpPr>
        <p:spPr>
          <a:xfrm>
            <a:off x="4351656" y="1489510"/>
            <a:ext cx="1438043" cy="456391"/>
          </a:xfrm>
          <a:prstGeom prst="rect">
            <a:avLst/>
          </a:prstGeom>
          <a:solidFill>
            <a:srgbClr val="C8A0B2"/>
          </a:solidFill>
          <a:ln>
            <a:solidFill>
              <a:srgbClr val="C8A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26,5</a:t>
            </a:r>
            <a:endParaRPr lang="en-GB" sz="1400" dirty="0">
              <a:solidFill>
                <a:prstClr val="black"/>
              </a:solidFill>
              <a:latin typeface="Arial Narrow" panose="020B0606020202030204" pitchFamily="34" charset="0"/>
            </a:endParaRPr>
          </a:p>
        </p:txBody>
      </p:sp>
      <p:sp>
        <p:nvSpPr>
          <p:cNvPr id="31" name="Pravokotnik 30"/>
          <p:cNvSpPr/>
          <p:nvPr/>
        </p:nvSpPr>
        <p:spPr>
          <a:xfrm>
            <a:off x="6124008" y="1039878"/>
            <a:ext cx="1438043" cy="456391"/>
          </a:xfrm>
          <a:prstGeom prst="rect">
            <a:avLst/>
          </a:prstGeom>
          <a:solidFill>
            <a:srgbClr val="C8A0B2"/>
          </a:solidFill>
          <a:ln>
            <a:solidFill>
              <a:srgbClr val="C8A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40,7</a:t>
            </a:r>
            <a:endParaRPr lang="en-GB" sz="1400" dirty="0">
              <a:solidFill>
                <a:prstClr val="black"/>
              </a:solidFill>
              <a:latin typeface="Arial Narrow" panose="020B0606020202030204" pitchFamily="34" charset="0"/>
            </a:endParaRPr>
          </a:p>
        </p:txBody>
      </p:sp>
      <p:sp>
        <p:nvSpPr>
          <p:cNvPr id="32" name="Pravokotnik 31"/>
          <p:cNvSpPr/>
          <p:nvPr/>
        </p:nvSpPr>
        <p:spPr>
          <a:xfrm>
            <a:off x="7756440" y="342238"/>
            <a:ext cx="3082907" cy="456391"/>
          </a:xfrm>
          <a:prstGeom prst="rect">
            <a:avLst/>
          </a:prstGeom>
          <a:solidFill>
            <a:srgbClr val="C8A0B2"/>
          </a:solidFill>
          <a:ln>
            <a:solidFill>
              <a:srgbClr val="C8A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22,2</a:t>
            </a:r>
            <a:endParaRPr lang="en-GB" sz="1400" dirty="0">
              <a:solidFill>
                <a:prstClr val="black"/>
              </a:solidFill>
              <a:latin typeface="Arial Narrow" panose="020B0606020202030204" pitchFamily="34" charset="0"/>
            </a:endParaRPr>
          </a:p>
        </p:txBody>
      </p:sp>
      <p:sp>
        <p:nvSpPr>
          <p:cNvPr id="33" name="Pravokotnik 32"/>
          <p:cNvSpPr/>
          <p:nvPr/>
        </p:nvSpPr>
        <p:spPr>
          <a:xfrm>
            <a:off x="3843787" y="6140961"/>
            <a:ext cx="1438043" cy="456391"/>
          </a:xfrm>
          <a:prstGeom prst="rect">
            <a:avLst/>
          </a:prstGeom>
          <a:solidFill>
            <a:srgbClr val="C8A0B2"/>
          </a:solidFill>
          <a:ln>
            <a:solidFill>
              <a:srgbClr val="C8A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sl-SI" sz="1400" dirty="0">
                <a:solidFill>
                  <a:prstClr val="black"/>
                </a:solidFill>
                <a:latin typeface="Arial Narrow" panose="020B0606020202030204" pitchFamily="34" charset="0"/>
              </a:rPr>
              <a:t>Finska </a:t>
            </a:r>
            <a:endParaRPr lang="en-GB" sz="1400" dirty="0">
              <a:solidFill>
                <a:prstClr val="black"/>
              </a:solidFill>
              <a:latin typeface="Arial Narrow" panose="020B0606020202030204" pitchFamily="34" charset="0"/>
            </a:endParaRPr>
          </a:p>
        </p:txBody>
      </p:sp>
      <p:sp>
        <p:nvSpPr>
          <p:cNvPr id="2" name="PoljeZBesedilom 1"/>
          <p:cNvSpPr txBox="1"/>
          <p:nvPr/>
        </p:nvSpPr>
        <p:spPr>
          <a:xfrm>
            <a:off x="45740" y="71273"/>
            <a:ext cx="6543539" cy="1323439"/>
          </a:xfrm>
          <a:prstGeom prst="rect">
            <a:avLst/>
          </a:prstGeom>
          <a:noFill/>
        </p:spPr>
        <p:txBody>
          <a:bodyPr wrap="square" rtlCol="0">
            <a:spAutoFit/>
          </a:bodyPr>
          <a:lstStyle/>
          <a:p>
            <a:r>
              <a:rPr lang="sl-SI" sz="2000" dirty="0" smtClean="0"/>
              <a:t>Opis </a:t>
            </a:r>
            <a:r>
              <a:rPr lang="sl-SI" sz="2000" dirty="0"/>
              <a:t>ravni besedilnih </a:t>
            </a:r>
            <a:r>
              <a:rPr lang="sl-SI" sz="2000" dirty="0" smtClean="0"/>
              <a:t>spretnosti</a:t>
            </a:r>
          </a:p>
          <a:p>
            <a:r>
              <a:rPr lang="sl-SI" sz="2000" dirty="0" smtClean="0"/>
              <a:t>Dosežki </a:t>
            </a:r>
            <a:r>
              <a:rPr lang="sl-SI" sz="2000" dirty="0"/>
              <a:t>odraslih pri besedilnih spretnostih, primerjava s povprečjem OECD in odraslimi na Finskem</a:t>
            </a:r>
            <a:endParaRPr lang="en-GB" sz="2000" dirty="0"/>
          </a:p>
        </p:txBody>
      </p:sp>
      <p:sp>
        <p:nvSpPr>
          <p:cNvPr id="8" name="Prostoročno 7"/>
          <p:cNvSpPr/>
          <p:nvPr/>
        </p:nvSpPr>
        <p:spPr>
          <a:xfrm>
            <a:off x="6559826" y="1326388"/>
            <a:ext cx="3069204" cy="1233932"/>
          </a:xfrm>
          <a:custGeom>
            <a:avLst/>
            <a:gdLst>
              <a:gd name="connsiteX0" fmla="*/ 2751151 w 3069204"/>
              <a:gd name="connsiteY0" fmla="*/ 33285 h 1233932"/>
              <a:gd name="connsiteX1" fmla="*/ 1614115 w 3069204"/>
              <a:gd name="connsiteY1" fmla="*/ 502412 h 1233932"/>
              <a:gd name="connsiteX2" fmla="*/ 1566407 w 3069204"/>
              <a:gd name="connsiteY2" fmla="*/ 518315 h 1233932"/>
              <a:gd name="connsiteX3" fmla="*/ 1534602 w 3069204"/>
              <a:gd name="connsiteY3" fmla="*/ 534217 h 1233932"/>
              <a:gd name="connsiteX4" fmla="*/ 1486894 w 3069204"/>
              <a:gd name="connsiteY4" fmla="*/ 542169 h 1233932"/>
              <a:gd name="connsiteX5" fmla="*/ 1439186 w 3069204"/>
              <a:gd name="connsiteY5" fmla="*/ 558071 h 1233932"/>
              <a:gd name="connsiteX6" fmla="*/ 1391478 w 3069204"/>
              <a:gd name="connsiteY6" fmla="*/ 573974 h 1233932"/>
              <a:gd name="connsiteX7" fmla="*/ 1304014 w 3069204"/>
              <a:gd name="connsiteY7" fmla="*/ 597828 h 1233932"/>
              <a:gd name="connsiteX8" fmla="*/ 1200647 w 3069204"/>
              <a:gd name="connsiteY8" fmla="*/ 613730 h 1233932"/>
              <a:gd name="connsiteX9" fmla="*/ 1168842 w 3069204"/>
              <a:gd name="connsiteY9" fmla="*/ 621682 h 1233932"/>
              <a:gd name="connsiteX10" fmla="*/ 1113183 w 3069204"/>
              <a:gd name="connsiteY10" fmla="*/ 629633 h 1233932"/>
              <a:gd name="connsiteX11" fmla="*/ 1033670 w 3069204"/>
              <a:gd name="connsiteY11" fmla="*/ 653487 h 1233932"/>
              <a:gd name="connsiteX12" fmla="*/ 962108 w 3069204"/>
              <a:gd name="connsiteY12" fmla="*/ 669389 h 1233932"/>
              <a:gd name="connsiteX13" fmla="*/ 763325 w 3069204"/>
              <a:gd name="connsiteY13" fmla="*/ 685292 h 1233932"/>
              <a:gd name="connsiteX14" fmla="*/ 548640 w 3069204"/>
              <a:gd name="connsiteY14" fmla="*/ 701195 h 1233932"/>
              <a:gd name="connsiteX15" fmla="*/ 437322 w 3069204"/>
              <a:gd name="connsiteY15" fmla="*/ 709146 h 1233932"/>
              <a:gd name="connsiteX16" fmla="*/ 326004 w 3069204"/>
              <a:gd name="connsiteY16" fmla="*/ 725049 h 1233932"/>
              <a:gd name="connsiteX17" fmla="*/ 286247 w 3069204"/>
              <a:gd name="connsiteY17" fmla="*/ 733000 h 1233932"/>
              <a:gd name="connsiteX18" fmla="*/ 230588 w 3069204"/>
              <a:gd name="connsiteY18" fmla="*/ 740951 h 1233932"/>
              <a:gd name="connsiteX19" fmla="*/ 182880 w 3069204"/>
              <a:gd name="connsiteY19" fmla="*/ 764805 h 1233932"/>
              <a:gd name="connsiteX20" fmla="*/ 127221 w 3069204"/>
              <a:gd name="connsiteY20" fmla="*/ 788659 h 1233932"/>
              <a:gd name="connsiteX21" fmla="*/ 87464 w 3069204"/>
              <a:gd name="connsiteY21" fmla="*/ 820464 h 1233932"/>
              <a:gd name="connsiteX22" fmla="*/ 39757 w 3069204"/>
              <a:gd name="connsiteY22" fmla="*/ 852269 h 1233932"/>
              <a:gd name="connsiteX23" fmla="*/ 0 w 3069204"/>
              <a:gd name="connsiteY23" fmla="*/ 923831 h 1233932"/>
              <a:gd name="connsiteX24" fmla="*/ 7951 w 3069204"/>
              <a:gd name="connsiteY24" fmla="*/ 1019247 h 1233932"/>
              <a:gd name="connsiteX25" fmla="*/ 63611 w 3069204"/>
              <a:gd name="connsiteY25" fmla="*/ 1090809 h 1233932"/>
              <a:gd name="connsiteX26" fmla="*/ 87464 w 3069204"/>
              <a:gd name="connsiteY26" fmla="*/ 1106711 h 1233932"/>
              <a:gd name="connsiteX27" fmla="*/ 111318 w 3069204"/>
              <a:gd name="connsiteY27" fmla="*/ 1130565 h 1233932"/>
              <a:gd name="connsiteX28" fmla="*/ 159026 w 3069204"/>
              <a:gd name="connsiteY28" fmla="*/ 1162370 h 1233932"/>
              <a:gd name="connsiteX29" fmla="*/ 182880 w 3069204"/>
              <a:gd name="connsiteY29" fmla="*/ 1186224 h 1233932"/>
              <a:gd name="connsiteX30" fmla="*/ 230588 w 3069204"/>
              <a:gd name="connsiteY30" fmla="*/ 1202127 h 1233932"/>
              <a:gd name="connsiteX31" fmla="*/ 254442 w 3069204"/>
              <a:gd name="connsiteY31" fmla="*/ 1210078 h 1233932"/>
              <a:gd name="connsiteX32" fmla="*/ 302150 w 3069204"/>
              <a:gd name="connsiteY32" fmla="*/ 1225981 h 1233932"/>
              <a:gd name="connsiteX33" fmla="*/ 365760 w 3069204"/>
              <a:gd name="connsiteY33" fmla="*/ 1233932 h 1233932"/>
              <a:gd name="connsiteX34" fmla="*/ 469127 w 3069204"/>
              <a:gd name="connsiteY34" fmla="*/ 1218029 h 1233932"/>
              <a:gd name="connsiteX35" fmla="*/ 540689 w 3069204"/>
              <a:gd name="connsiteY35" fmla="*/ 1178273 h 1233932"/>
              <a:gd name="connsiteX36" fmla="*/ 572494 w 3069204"/>
              <a:gd name="connsiteY36" fmla="*/ 1146468 h 1233932"/>
              <a:gd name="connsiteX37" fmla="*/ 612251 w 3069204"/>
              <a:gd name="connsiteY37" fmla="*/ 1122614 h 1233932"/>
              <a:gd name="connsiteX38" fmla="*/ 675861 w 3069204"/>
              <a:gd name="connsiteY38" fmla="*/ 1082857 h 1233932"/>
              <a:gd name="connsiteX39" fmla="*/ 739471 w 3069204"/>
              <a:gd name="connsiteY39" fmla="*/ 1051052 h 1233932"/>
              <a:gd name="connsiteX40" fmla="*/ 818984 w 3069204"/>
              <a:gd name="connsiteY40" fmla="*/ 1027198 h 1233932"/>
              <a:gd name="connsiteX41" fmla="*/ 906449 w 3069204"/>
              <a:gd name="connsiteY41" fmla="*/ 987442 h 1233932"/>
              <a:gd name="connsiteX42" fmla="*/ 970059 w 3069204"/>
              <a:gd name="connsiteY42" fmla="*/ 963588 h 1233932"/>
              <a:gd name="connsiteX43" fmla="*/ 1025718 w 3069204"/>
              <a:gd name="connsiteY43" fmla="*/ 939734 h 1233932"/>
              <a:gd name="connsiteX44" fmla="*/ 1073426 w 3069204"/>
              <a:gd name="connsiteY44" fmla="*/ 923831 h 1233932"/>
              <a:gd name="connsiteX45" fmla="*/ 1137037 w 3069204"/>
              <a:gd name="connsiteY45" fmla="*/ 892026 h 1233932"/>
              <a:gd name="connsiteX46" fmla="*/ 1184744 w 3069204"/>
              <a:gd name="connsiteY46" fmla="*/ 860221 h 1233932"/>
              <a:gd name="connsiteX47" fmla="*/ 1216550 w 3069204"/>
              <a:gd name="connsiteY47" fmla="*/ 836367 h 1233932"/>
              <a:gd name="connsiteX48" fmla="*/ 1240404 w 3069204"/>
              <a:gd name="connsiteY48" fmla="*/ 828415 h 1233932"/>
              <a:gd name="connsiteX49" fmla="*/ 1264257 w 3069204"/>
              <a:gd name="connsiteY49" fmla="*/ 812513 h 1233932"/>
              <a:gd name="connsiteX50" fmla="*/ 1311965 w 3069204"/>
              <a:gd name="connsiteY50" fmla="*/ 796610 h 1233932"/>
              <a:gd name="connsiteX51" fmla="*/ 1391478 w 3069204"/>
              <a:gd name="connsiteY51" fmla="*/ 764805 h 1233932"/>
              <a:gd name="connsiteX52" fmla="*/ 1415332 w 3069204"/>
              <a:gd name="connsiteY52" fmla="*/ 756854 h 1233932"/>
              <a:gd name="connsiteX53" fmla="*/ 1439186 w 3069204"/>
              <a:gd name="connsiteY53" fmla="*/ 748902 h 1233932"/>
              <a:gd name="connsiteX54" fmla="*/ 1685677 w 3069204"/>
              <a:gd name="connsiteY54" fmla="*/ 725049 h 1233932"/>
              <a:gd name="connsiteX55" fmla="*/ 1725433 w 3069204"/>
              <a:gd name="connsiteY55" fmla="*/ 717097 h 1233932"/>
              <a:gd name="connsiteX56" fmla="*/ 1789044 w 3069204"/>
              <a:gd name="connsiteY56" fmla="*/ 701195 h 1233932"/>
              <a:gd name="connsiteX57" fmla="*/ 1995777 w 3069204"/>
              <a:gd name="connsiteY57" fmla="*/ 693243 h 1233932"/>
              <a:gd name="connsiteX58" fmla="*/ 2043485 w 3069204"/>
              <a:gd name="connsiteY58" fmla="*/ 685292 h 1233932"/>
              <a:gd name="connsiteX59" fmla="*/ 2099144 w 3069204"/>
              <a:gd name="connsiteY59" fmla="*/ 677341 h 1233932"/>
              <a:gd name="connsiteX60" fmla="*/ 2138901 w 3069204"/>
              <a:gd name="connsiteY60" fmla="*/ 669389 h 1233932"/>
              <a:gd name="connsiteX61" fmla="*/ 2202511 w 3069204"/>
              <a:gd name="connsiteY61" fmla="*/ 661438 h 1233932"/>
              <a:gd name="connsiteX62" fmla="*/ 2234317 w 3069204"/>
              <a:gd name="connsiteY62" fmla="*/ 653487 h 1233932"/>
              <a:gd name="connsiteX63" fmla="*/ 2297927 w 3069204"/>
              <a:gd name="connsiteY63" fmla="*/ 645535 h 1233932"/>
              <a:gd name="connsiteX64" fmla="*/ 2488758 w 3069204"/>
              <a:gd name="connsiteY64" fmla="*/ 613730 h 1233932"/>
              <a:gd name="connsiteX65" fmla="*/ 2647784 w 3069204"/>
              <a:gd name="connsiteY65" fmla="*/ 605779 h 1233932"/>
              <a:gd name="connsiteX66" fmla="*/ 2679590 w 3069204"/>
              <a:gd name="connsiteY66" fmla="*/ 597828 h 1233932"/>
              <a:gd name="connsiteX67" fmla="*/ 2711395 w 3069204"/>
              <a:gd name="connsiteY67" fmla="*/ 581925 h 1233932"/>
              <a:gd name="connsiteX68" fmla="*/ 2751151 w 3069204"/>
              <a:gd name="connsiteY68" fmla="*/ 573974 h 1233932"/>
              <a:gd name="connsiteX69" fmla="*/ 2798859 w 3069204"/>
              <a:gd name="connsiteY69" fmla="*/ 550120 h 1233932"/>
              <a:gd name="connsiteX70" fmla="*/ 2854518 w 3069204"/>
              <a:gd name="connsiteY70" fmla="*/ 526266 h 1233932"/>
              <a:gd name="connsiteX71" fmla="*/ 2902226 w 3069204"/>
              <a:gd name="connsiteY71" fmla="*/ 494461 h 1233932"/>
              <a:gd name="connsiteX72" fmla="*/ 2926080 w 3069204"/>
              <a:gd name="connsiteY72" fmla="*/ 478558 h 1233932"/>
              <a:gd name="connsiteX73" fmla="*/ 2949934 w 3069204"/>
              <a:gd name="connsiteY73" fmla="*/ 470607 h 1233932"/>
              <a:gd name="connsiteX74" fmla="*/ 2997642 w 3069204"/>
              <a:gd name="connsiteY74" fmla="*/ 438802 h 1233932"/>
              <a:gd name="connsiteX75" fmla="*/ 3037398 w 3069204"/>
              <a:gd name="connsiteY75" fmla="*/ 399045 h 1233932"/>
              <a:gd name="connsiteX76" fmla="*/ 3053301 w 3069204"/>
              <a:gd name="connsiteY76" fmla="*/ 375191 h 1233932"/>
              <a:gd name="connsiteX77" fmla="*/ 3069204 w 3069204"/>
              <a:gd name="connsiteY77" fmla="*/ 311581 h 1233932"/>
              <a:gd name="connsiteX78" fmla="*/ 3061252 w 3069204"/>
              <a:gd name="connsiteY78" fmla="*/ 136652 h 1233932"/>
              <a:gd name="connsiteX79" fmla="*/ 3045350 w 3069204"/>
              <a:gd name="connsiteY79" fmla="*/ 112798 h 1233932"/>
              <a:gd name="connsiteX80" fmla="*/ 3037398 w 3069204"/>
              <a:gd name="connsiteY80" fmla="*/ 80993 h 1233932"/>
              <a:gd name="connsiteX81" fmla="*/ 3013544 w 3069204"/>
              <a:gd name="connsiteY81" fmla="*/ 57139 h 1233932"/>
              <a:gd name="connsiteX82" fmla="*/ 2989691 w 3069204"/>
              <a:gd name="connsiteY82" fmla="*/ 41236 h 1233932"/>
              <a:gd name="connsiteX83" fmla="*/ 2902226 w 3069204"/>
              <a:gd name="connsiteY83" fmla="*/ 17382 h 1233932"/>
              <a:gd name="connsiteX84" fmla="*/ 2759103 w 3069204"/>
              <a:gd name="connsiteY84" fmla="*/ 25334 h 1233932"/>
              <a:gd name="connsiteX85" fmla="*/ 2751151 w 3069204"/>
              <a:gd name="connsiteY85" fmla="*/ 33285 h 123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069204" h="1233932">
                <a:moveTo>
                  <a:pt x="2751151" y="33285"/>
                </a:moveTo>
                <a:lnTo>
                  <a:pt x="1614115" y="502412"/>
                </a:lnTo>
                <a:cubicBezTo>
                  <a:pt x="1598602" y="508763"/>
                  <a:pt x="1581400" y="510819"/>
                  <a:pt x="1566407" y="518315"/>
                </a:cubicBezTo>
                <a:cubicBezTo>
                  <a:pt x="1555805" y="523616"/>
                  <a:pt x="1545955" y="530811"/>
                  <a:pt x="1534602" y="534217"/>
                </a:cubicBezTo>
                <a:cubicBezTo>
                  <a:pt x="1519160" y="538850"/>
                  <a:pt x="1502535" y="538259"/>
                  <a:pt x="1486894" y="542169"/>
                </a:cubicBezTo>
                <a:cubicBezTo>
                  <a:pt x="1470632" y="546235"/>
                  <a:pt x="1455089" y="552770"/>
                  <a:pt x="1439186" y="558071"/>
                </a:cubicBezTo>
                <a:lnTo>
                  <a:pt x="1391478" y="573974"/>
                </a:lnTo>
                <a:cubicBezTo>
                  <a:pt x="1361634" y="583922"/>
                  <a:pt x="1337306" y="592706"/>
                  <a:pt x="1304014" y="597828"/>
                </a:cubicBezTo>
                <a:cubicBezTo>
                  <a:pt x="1269558" y="603129"/>
                  <a:pt x="1234978" y="607672"/>
                  <a:pt x="1200647" y="613730"/>
                </a:cubicBezTo>
                <a:cubicBezTo>
                  <a:pt x="1189885" y="615629"/>
                  <a:pt x="1179594" y="619727"/>
                  <a:pt x="1168842" y="621682"/>
                </a:cubicBezTo>
                <a:cubicBezTo>
                  <a:pt x="1150403" y="625035"/>
                  <a:pt x="1131622" y="626281"/>
                  <a:pt x="1113183" y="629633"/>
                </a:cubicBezTo>
                <a:cubicBezTo>
                  <a:pt x="1042080" y="642560"/>
                  <a:pt x="1127076" y="632731"/>
                  <a:pt x="1033670" y="653487"/>
                </a:cubicBezTo>
                <a:cubicBezTo>
                  <a:pt x="1009816" y="658788"/>
                  <a:pt x="986125" y="664886"/>
                  <a:pt x="962108" y="669389"/>
                </a:cubicBezTo>
                <a:cubicBezTo>
                  <a:pt x="891338" y="682658"/>
                  <a:pt x="843091" y="679974"/>
                  <a:pt x="763325" y="685292"/>
                </a:cubicBezTo>
                <a:lnTo>
                  <a:pt x="548640" y="701195"/>
                </a:lnTo>
                <a:lnTo>
                  <a:pt x="437322" y="709146"/>
                </a:lnTo>
                <a:lnTo>
                  <a:pt x="326004" y="725049"/>
                </a:lnTo>
                <a:cubicBezTo>
                  <a:pt x="312655" y="727157"/>
                  <a:pt x="299578" y="730778"/>
                  <a:pt x="286247" y="733000"/>
                </a:cubicBezTo>
                <a:cubicBezTo>
                  <a:pt x="267761" y="736081"/>
                  <a:pt x="249141" y="738301"/>
                  <a:pt x="230588" y="740951"/>
                </a:cubicBezTo>
                <a:cubicBezTo>
                  <a:pt x="162225" y="786527"/>
                  <a:pt x="248720" y="731885"/>
                  <a:pt x="182880" y="764805"/>
                </a:cubicBezTo>
                <a:cubicBezTo>
                  <a:pt x="127968" y="792261"/>
                  <a:pt x="193415" y="772111"/>
                  <a:pt x="127221" y="788659"/>
                </a:cubicBezTo>
                <a:cubicBezTo>
                  <a:pt x="97836" y="832735"/>
                  <a:pt x="128131" y="797872"/>
                  <a:pt x="87464" y="820464"/>
                </a:cubicBezTo>
                <a:cubicBezTo>
                  <a:pt x="70757" y="829746"/>
                  <a:pt x="39757" y="852269"/>
                  <a:pt x="39757" y="852269"/>
                </a:cubicBezTo>
                <a:cubicBezTo>
                  <a:pt x="3302" y="906951"/>
                  <a:pt x="13995" y="881845"/>
                  <a:pt x="0" y="923831"/>
                </a:cubicBezTo>
                <a:cubicBezTo>
                  <a:pt x="2650" y="955636"/>
                  <a:pt x="-591" y="988496"/>
                  <a:pt x="7951" y="1019247"/>
                </a:cubicBezTo>
                <a:cubicBezTo>
                  <a:pt x="13292" y="1038473"/>
                  <a:pt x="45483" y="1075702"/>
                  <a:pt x="63611" y="1090809"/>
                </a:cubicBezTo>
                <a:cubicBezTo>
                  <a:pt x="70952" y="1096927"/>
                  <a:pt x="80123" y="1100593"/>
                  <a:pt x="87464" y="1106711"/>
                </a:cubicBezTo>
                <a:cubicBezTo>
                  <a:pt x="96103" y="1113910"/>
                  <a:pt x="102442" y="1123661"/>
                  <a:pt x="111318" y="1130565"/>
                </a:cubicBezTo>
                <a:cubicBezTo>
                  <a:pt x="126405" y="1142299"/>
                  <a:pt x="145511" y="1148855"/>
                  <a:pt x="159026" y="1162370"/>
                </a:cubicBezTo>
                <a:cubicBezTo>
                  <a:pt x="166977" y="1170321"/>
                  <a:pt x="173050" y="1180763"/>
                  <a:pt x="182880" y="1186224"/>
                </a:cubicBezTo>
                <a:cubicBezTo>
                  <a:pt x="197533" y="1194365"/>
                  <a:pt x="214685" y="1196826"/>
                  <a:pt x="230588" y="1202127"/>
                </a:cubicBezTo>
                <a:lnTo>
                  <a:pt x="254442" y="1210078"/>
                </a:lnTo>
                <a:cubicBezTo>
                  <a:pt x="270345" y="1215379"/>
                  <a:pt x="285517" y="1223902"/>
                  <a:pt x="302150" y="1225981"/>
                </a:cubicBezTo>
                <a:lnTo>
                  <a:pt x="365760" y="1233932"/>
                </a:lnTo>
                <a:cubicBezTo>
                  <a:pt x="390883" y="1231141"/>
                  <a:pt x="440128" y="1228904"/>
                  <a:pt x="469127" y="1218029"/>
                </a:cubicBezTo>
                <a:cubicBezTo>
                  <a:pt x="483697" y="1212565"/>
                  <a:pt x="531264" y="1185604"/>
                  <a:pt x="540689" y="1178273"/>
                </a:cubicBezTo>
                <a:cubicBezTo>
                  <a:pt x="552524" y="1169068"/>
                  <a:pt x="560659" y="1155673"/>
                  <a:pt x="572494" y="1146468"/>
                </a:cubicBezTo>
                <a:cubicBezTo>
                  <a:pt x="584693" y="1136980"/>
                  <a:pt x="599146" y="1130805"/>
                  <a:pt x="612251" y="1122614"/>
                </a:cubicBezTo>
                <a:cubicBezTo>
                  <a:pt x="645569" y="1101790"/>
                  <a:pt x="633398" y="1105722"/>
                  <a:pt x="675861" y="1082857"/>
                </a:cubicBezTo>
                <a:cubicBezTo>
                  <a:pt x="696734" y="1071618"/>
                  <a:pt x="716982" y="1058549"/>
                  <a:pt x="739471" y="1051052"/>
                </a:cubicBezTo>
                <a:cubicBezTo>
                  <a:pt x="797546" y="1031693"/>
                  <a:pt x="770917" y="1039214"/>
                  <a:pt x="818984" y="1027198"/>
                </a:cubicBezTo>
                <a:cubicBezTo>
                  <a:pt x="877937" y="987896"/>
                  <a:pt x="847951" y="999141"/>
                  <a:pt x="906449" y="987442"/>
                </a:cubicBezTo>
                <a:cubicBezTo>
                  <a:pt x="945717" y="961263"/>
                  <a:pt x="915036" y="977344"/>
                  <a:pt x="970059" y="963588"/>
                </a:cubicBezTo>
                <a:cubicBezTo>
                  <a:pt x="1004179" y="955058"/>
                  <a:pt x="987801" y="954901"/>
                  <a:pt x="1025718" y="939734"/>
                </a:cubicBezTo>
                <a:cubicBezTo>
                  <a:pt x="1041282" y="933508"/>
                  <a:pt x="1058433" y="931328"/>
                  <a:pt x="1073426" y="923831"/>
                </a:cubicBezTo>
                <a:cubicBezTo>
                  <a:pt x="1094630" y="913229"/>
                  <a:pt x="1117312" y="905176"/>
                  <a:pt x="1137037" y="892026"/>
                </a:cubicBezTo>
                <a:cubicBezTo>
                  <a:pt x="1152939" y="881424"/>
                  <a:pt x="1169454" y="871688"/>
                  <a:pt x="1184744" y="860221"/>
                </a:cubicBezTo>
                <a:cubicBezTo>
                  <a:pt x="1195346" y="852270"/>
                  <a:pt x="1205044" y="842942"/>
                  <a:pt x="1216550" y="836367"/>
                </a:cubicBezTo>
                <a:cubicBezTo>
                  <a:pt x="1223827" y="832209"/>
                  <a:pt x="1232907" y="832163"/>
                  <a:pt x="1240404" y="828415"/>
                </a:cubicBezTo>
                <a:cubicBezTo>
                  <a:pt x="1248951" y="824141"/>
                  <a:pt x="1255525" y="816394"/>
                  <a:pt x="1264257" y="812513"/>
                </a:cubicBezTo>
                <a:cubicBezTo>
                  <a:pt x="1279575" y="805705"/>
                  <a:pt x="1296972" y="804106"/>
                  <a:pt x="1311965" y="796610"/>
                </a:cubicBezTo>
                <a:cubicBezTo>
                  <a:pt x="1358762" y="773213"/>
                  <a:pt x="1332529" y="784455"/>
                  <a:pt x="1391478" y="764805"/>
                </a:cubicBezTo>
                <a:lnTo>
                  <a:pt x="1415332" y="756854"/>
                </a:lnTo>
                <a:cubicBezTo>
                  <a:pt x="1423283" y="754203"/>
                  <a:pt x="1430833" y="749598"/>
                  <a:pt x="1439186" y="748902"/>
                </a:cubicBezTo>
                <a:cubicBezTo>
                  <a:pt x="1532997" y="741085"/>
                  <a:pt x="1600798" y="739196"/>
                  <a:pt x="1685677" y="725049"/>
                </a:cubicBezTo>
                <a:cubicBezTo>
                  <a:pt x="1699008" y="722827"/>
                  <a:pt x="1712265" y="720136"/>
                  <a:pt x="1725433" y="717097"/>
                </a:cubicBezTo>
                <a:cubicBezTo>
                  <a:pt x="1746729" y="712182"/>
                  <a:pt x="1767272" y="703116"/>
                  <a:pt x="1789044" y="701195"/>
                </a:cubicBezTo>
                <a:cubicBezTo>
                  <a:pt x="1857739" y="695134"/>
                  <a:pt x="1926866" y="695894"/>
                  <a:pt x="1995777" y="693243"/>
                </a:cubicBezTo>
                <a:lnTo>
                  <a:pt x="2043485" y="685292"/>
                </a:lnTo>
                <a:cubicBezTo>
                  <a:pt x="2062008" y="682442"/>
                  <a:pt x="2080658" y="680422"/>
                  <a:pt x="2099144" y="677341"/>
                </a:cubicBezTo>
                <a:cubicBezTo>
                  <a:pt x="2112475" y="675119"/>
                  <a:pt x="2125543" y="671444"/>
                  <a:pt x="2138901" y="669389"/>
                </a:cubicBezTo>
                <a:cubicBezTo>
                  <a:pt x="2160021" y="666140"/>
                  <a:pt x="2181433" y="664951"/>
                  <a:pt x="2202511" y="661438"/>
                </a:cubicBezTo>
                <a:cubicBezTo>
                  <a:pt x="2213291" y="659641"/>
                  <a:pt x="2223537" y="655284"/>
                  <a:pt x="2234317" y="653487"/>
                </a:cubicBezTo>
                <a:cubicBezTo>
                  <a:pt x="2255395" y="649974"/>
                  <a:pt x="2276925" y="649473"/>
                  <a:pt x="2297927" y="645535"/>
                </a:cubicBezTo>
                <a:cubicBezTo>
                  <a:pt x="2435568" y="619727"/>
                  <a:pt x="2276163" y="631446"/>
                  <a:pt x="2488758" y="613730"/>
                </a:cubicBezTo>
                <a:cubicBezTo>
                  <a:pt x="2541650" y="609322"/>
                  <a:pt x="2594775" y="608429"/>
                  <a:pt x="2647784" y="605779"/>
                </a:cubicBezTo>
                <a:cubicBezTo>
                  <a:pt x="2658386" y="603129"/>
                  <a:pt x="2669358" y="601665"/>
                  <a:pt x="2679590" y="597828"/>
                </a:cubicBezTo>
                <a:cubicBezTo>
                  <a:pt x="2690688" y="593666"/>
                  <a:pt x="2700150" y="585673"/>
                  <a:pt x="2711395" y="581925"/>
                </a:cubicBezTo>
                <a:cubicBezTo>
                  <a:pt x="2724216" y="577651"/>
                  <a:pt x="2737899" y="576624"/>
                  <a:pt x="2751151" y="573974"/>
                </a:cubicBezTo>
                <a:cubicBezTo>
                  <a:pt x="2796995" y="543411"/>
                  <a:pt x="2752769" y="569873"/>
                  <a:pt x="2798859" y="550120"/>
                </a:cubicBezTo>
                <a:cubicBezTo>
                  <a:pt x="2867637" y="520644"/>
                  <a:pt x="2798576" y="544913"/>
                  <a:pt x="2854518" y="526266"/>
                </a:cubicBezTo>
                <a:lnTo>
                  <a:pt x="2902226" y="494461"/>
                </a:lnTo>
                <a:cubicBezTo>
                  <a:pt x="2910177" y="489160"/>
                  <a:pt x="2917014" y="481580"/>
                  <a:pt x="2926080" y="478558"/>
                </a:cubicBezTo>
                <a:lnTo>
                  <a:pt x="2949934" y="470607"/>
                </a:lnTo>
                <a:cubicBezTo>
                  <a:pt x="2965837" y="460005"/>
                  <a:pt x="2987041" y="454705"/>
                  <a:pt x="2997642" y="438802"/>
                </a:cubicBezTo>
                <a:cubicBezTo>
                  <a:pt x="3018845" y="406997"/>
                  <a:pt x="3005593" y="420249"/>
                  <a:pt x="3037398" y="399045"/>
                </a:cubicBezTo>
                <a:cubicBezTo>
                  <a:pt x="3042699" y="391094"/>
                  <a:pt x="3050035" y="384172"/>
                  <a:pt x="3053301" y="375191"/>
                </a:cubicBezTo>
                <a:cubicBezTo>
                  <a:pt x="3060770" y="354651"/>
                  <a:pt x="3069204" y="311581"/>
                  <a:pt x="3069204" y="311581"/>
                </a:cubicBezTo>
                <a:cubicBezTo>
                  <a:pt x="3066553" y="253271"/>
                  <a:pt x="3068207" y="194606"/>
                  <a:pt x="3061252" y="136652"/>
                </a:cubicBezTo>
                <a:cubicBezTo>
                  <a:pt x="3060113" y="127164"/>
                  <a:pt x="3049114" y="121582"/>
                  <a:pt x="3045350" y="112798"/>
                </a:cubicBezTo>
                <a:cubicBezTo>
                  <a:pt x="3041045" y="102754"/>
                  <a:pt x="3042820" y="90481"/>
                  <a:pt x="3037398" y="80993"/>
                </a:cubicBezTo>
                <a:cubicBezTo>
                  <a:pt x="3031819" y="71230"/>
                  <a:pt x="3022182" y="64338"/>
                  <a:pt x="3013544" y="57139"/>
                </a:cubicBezTo>
                <a:cubicBezTo>
                  <a:pt x="3006203" y="51021"/>
                  <a:pt x="2998423" y="45117"/>
                  <a:pt x="2989691" y="41236"/>
                </a:cubicBezTo>
                <a:cubicBezTo>
                  <a:pt x="2956680" y="26565"/>
                  <a:pt x="2936234" y="24184"/>
                  <a:pt x="2902226" y="17382"/>
                </a:cubicBezTo>
                <a:cubicBezTo>
                  <a:pt x="2854518" y="20033"/>
                  <a:pt x="2806404" y="18577"/>
                  <a:pt x="2759103" y="25334"/>
                </a:cubicBezTo>
                <a:cubicBezTo>
                  <a:pt x="2627207" y="44176"/>
                  <a:pt x="2941982" y="-46228"/>
                  <a:pt x="2751151" y="33285"/>
                </a:cubicBezTo>
                <a:close/>
              </a:path>
            </a:pathLst>
          </a:cu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rostoročno 12"/>
          <p:cNvSpPr/>
          <p:nvPr/>
        </p:nvSpPr>
        <p:spPr>
          <a:xfrm>
            <a:off x="6523014" y="318052"/>
            <a:ext cx="3185529" cy="1200647"/>
          </a:xfrm>
          <a:custGeom>
            <a:avLst/>
            <a:gdLst>
              <a:gd name="connsiteX0" fmla="*/ 76569 w 3185529"/>
              <a:gd name="connsiteY0" fmla="*/ 930303 h 1200647"/>
              <a:gd name="connsiteX1" fmla="*/ 100423 w 3185529"/>
              <a:gd name="connsiteY1" fmla="*/ 818985 h 1200647"/>
              <a:gd name="connsiteX2" fmla="*/ 108374 w 3185529"/>
              <a:gd name="connsiteY2" fmla="*/ 795131 h 1200647"/>
              <a:gd name="connsiteX3" fmla="*/ 124276 w 3185529"/>
              <a:gd name="connsiteY3" fmla="*/ 771277 h 1200647"/>
              <a:gd name="connsiteX4" fmla="*/ 132228 w 3185529"/>
              <a:gd name="connsiteY4" fmla="*/ 747423 h 1200647"/>
              <a:gd name="connsiteX5" fmla="*/ 156082 w 3185529"/>
              <a:gd name="connsiteY5" fmla="*/ 731520 h 1200647"/>
              <a:gd name="connsiteX6" fmla="*/ 195838 w 3185529"/>
              <a:gd name="connsiteY6" fmla="*/ 683812 h 1200647"/>
              <a:gd name="connsiteX7" fmla="*/ 219692 w 3185529"/>
              <a:gd name="connsiteY7" fmla="*/ 667910 h 1200647"/>
              <a:gd name="connsiteX8" fmla="*/ 275351 w 3185529"/>
              <a:gd name="connsiteY8" fmla="*/ 652007 h 1200647"/>
              <a:gd name="connsiteX9" fmla="*/ 299205 w 3185529"/>
              <a:gd name="connsiteY9" fmla="*/ 636105 h 1200647"/>
              <a:gd name="connsiteX10" fmla="*/ 362816 w 3185529"/>
              <a:gd name="connsiteY10" fmla="*/ 628153 h 1200647"/>
              <a:gd name="connsiteX11" fmla="*/ 760381 w 3185529"/>
              <a:gd name="connsiteY11" fmla="*/ 620202 h 1200647"/>
              <a:gd name="connsiteX12" fmla="*/ 847845 w 3185529"/>
              <a:gd name="connsiteY12" fmla="*/ 604299 h 1200647"/>
              <a:gd name="connsiteX13" fmla="*/ 935309 w 3185529"/>
              <a:gd name="connsiteY13" fmla="*/ 588397 h 1200647"/>
              <a:gd name="connsiteX14" fmla="*/ 983017 w 3185529"/>
              <a:gd name="connsiteY14" fmla="*/ 572494 h 1200647"/>
              <a:gd name="connsiteX15" fmla="*/ 1038676 w 3185529"/>
              <a:gd name="connsiteY15" fmla="*/ 556591 h 1200647"/>
              <a:gd name="connsiteX16" fmla="*/ 1118189 w 3185529"/>
              <a:gd name="connsiteY16" fmla="*/ 516835 h 1200647"/>
              <a:gd name="connsiteX17" fmla="*/ 1142043 w 3185529"/>
              <a:gd name="connsiteY17" fmla="*/ 500932 h 1200647"/>
              <a:gd name="connsiteX18" fmla="*/ 1165897 w 3185529"/>
              <a:gd name="connsiteY18" fmla="*/ 492981 h 1200647"/>
              <a:gd name="connsiteX19" fmla="*/ 1253362 w 3185529"/>
              <a:gd name="connsiteY19" fmla="*/ 445273 h 1200647"/>
              <a:gd name="connsiteX20" fmla="*/ 1285167 w 3185529"/>
              <a:gd name="connsiteY20" fmla="*/ 437322 h 1200647"/>
              <a:gd name="connsiteX21" fmla="*/ 1380583 w 3185529"/>
              <a:gd name="connsiteY21" fmla="*/ 405517 h 1200647"/>
              <a:gd name="connsiteX22" fmla="*/ 1412388 w 3185529"/>
              <a:gd name="connsiteY22" fmla="*/ 397565 h 1200647"/>
              <a:gd name="connsiteX23" fmla="*/ 1444193 w 3185529"/>
              <a:gd name="connsiteY23" fmla="*/ 381663 h 1200647"/>
              <a:gd name="connsiteX24" fmla="*/ 1491901 w 3185529"/>
              <a:gd name="connsiteY24" fmla="*/ 365760 h 1200647"/>
              <a:gd name="connsiteX25" fmla="*/ 1515755 w 3185529"/>
              <a:gd name="connsiteY25" fmla="*/ 349858 h 1200647"/>
              <a:gd name="connsiteX26" fmla="*/ 1547560 w 3185529"/>
              <a:gd name="connsiteY26" fmla="*/ 341906 h 1200647"/>
              <a:gd name="connsiteX27" fmla="*/ 1571414 w 3185529"/>
              <a:gd name="connsiteY27" fmla="*/ 333955 h 1200647"/>
              <a:gd name="connsiteX28" fmla="*/ 1674781 w 3185529"/>
              <a:gd name="connsiteY28" fmla="*/ 286247 h 1200647"/>
              <a:gd name="connsiteX29" fmla="*/ 1714537 w 3185529"/>
              <a:gd name="connsiteY29" fmla="*/ 270345 h 1200647"/>
              <a:gd name="connsiteX30" fmla="*/ 1754294 w 3185529"/>
              <a:gd name="connsiteY30" fmla="*/ 262393 h 1200647"/>
              <a:gd name="connsiteX31" fmla="*/ 1873563 w 3185529"/>
              <a:gd name="connsiteY31" fmla="*/ 230588 h 1200647"/>
              <a:gd name="connsiteX32" fmla="*/ 1905369 w 3185529"/>
              <a:gd name="connsiteY32" fmla="*/ 214685 h 1200647"/>
              <a:gd name="connsiteX33" fmla="*/ 1984882 w 3185529"/>
              <a:gd name="connsiteY33" fmla="*/ 198783 h 1200647"/>
              <a:gd name="connsiteX34" fmla="*/ 2064395 w 3185529"/>
              <a:gd name="connsiteY34" fmla="*/ 174929 h 1200647"/>
              <a:gd name="connsiteX35" fmla="*/ 2112103 w 3185529"/>
              <a:gd name="connsiteY35" fmla="*/ 159026 h 1200647"/>
              <a:gd name="connsiteX36" fmla="*/ 2191616 w 3185529"/>
              <a:gd name="connsiteY36" fmla="*/ 135172 h 1200647"/>
              <a:gd name="connsiteX37" fmla="*/ 2271129 w 3185529"/>
              <a:gd name="connsiteY37" fmla="*/ 119270 h 1200647"/>
              <a:gd name="connsiteX38" fmla="*/ 2350642 w 3185529"/>
              <a:gd name="connsiteY38" fmla="*/ 95416 h 1200647"/>
              <a:gd name="connsiteX39" fmla="*/ 2382447 w 3185529"/>
              <a:gd name="connsiteY39" fmla="*/ 79513 h 1200647"/>
              <a:gd name="connsiteX40" fmla="*/ 2438106 w 3185529"/>
              <a:gd name="connsiteY40" fmla="*/ 71562 h 1200647"/>
              <a:gd name="connsiteX41" fmla="*/ 2469911 w 3185529"/>
              <a:gd name="connsiteY41" fmla="*/ 63611 h 1200647"/>
              <a:gd name="connsiteX42" fmla="*/ 2525570 w 3185529"/>
              <a:gd name="connsiteY42" fmla="*/ 55659 h 1200647"/>
              <a:gd name="connsiteX43" fmla="*/ 2557376 w 3185529"/>
              <a:gd name="connsiteY43" fmla="*/ 47708 h 1200647"/>
              <a:gd name="connsiteX44" fmla="*/ 2620986 w 3185529"/>
              <a:gd name="connsiteY44" fmla="*/ 39757 h 1200647"/>
              <a:gd name="connsiteX45" fmla="*/ 2732304 w 3185529"/>
              <a:gd name="connsiteY45" fmla="*/ 23854 h 1200647"/>
              <a:gd name="connsiteX46" fmla="*/ 2764109 w 3185529"/>
              <a:gd name="connsiteY46" fmla="*/ 15903 h 1200647"/>
              <a:gd name="connsiteX47" fmla="*/ 2843623 w 3185529"/>
              <a:gd name="connsiteY47" fmla="*/ 0 h 1200647"/>
              <a:gd name="connsiteX48" fmla="*/ 3050356 w 3185529"/>
              <a:gd name="connsiteY48" fmla="*/ 7951 h 1200647"/>
              <a:gd name="connsiteX49" fmla="*/ 3106016 w 3185529"/>
              <a:gd name="connsiteY49" fmla="*/ 47708 h 1200647"/>
              <a:gd name="connsiteX50" fmla="*/ 3153723 w 3185529"/>
              <a:gd name="connsiteY50" fmla="*/ 127221 h 1200647"/>
              <a:gd name="connsiteX51" fmla="*/ 3169626 w 3185529"/>
              <a:gd name="connsiteY51" fmla="*/ 166978 h 1200647"/>
              <a:gd name="connsiteX52" fmla="*/ 3185529 w 3185529"/>
              <a:gd name="connsiteY52" fmla="*/ 238539 h 1200647"/>
              <a:gd name="connsiteX53" fmla="*/ 3177577 w 3185529"/>
              <a:gd name="connsiteY53" fmla="*/ 349858 h 1200647"/>
              <a:gd name="connsiteX54" fmla="*/ 3137821 w 3185529"/>
              <a:gd name="connsiteY54" fmla="*/ 397565 h 1200647"/>
              <a:gd name="connsiteX55" fmla="*/ 3050356 w 3185529"/>
              <a:gd name="connsiteY55" fmla="*/ 437322 h 1200647"/>
              <a:gd name="connsiteX56" fmla="*/ 2986746 w 3185529"/>
              <a:gd name="connsiteY56" fmla="*/ 461176 h 1200647"/>
              <a:gd name="connsiteX57" fmla="*/ 2962892 w 3185529"/>
              <a:gd name="connsiteY57" fmla="*/ 477078 h 1200647"/>
              <a:gd name="connsiteX58" fmla="*/ 2923136 w 3185529"/>
              <a:gd name="connsiteY58" fmla="*/ 485030 h 1200647"/>
              <a:gd name="connsiteX59" fmla="*/ 2859525 w 3185529"/>
              <a:gd name="connsiteY59" fmla="*/ 500932 h 1200647"/>
              <a:gd name="connsiteX60" fmla="*/ 2803866 w 3185529"/>
              <a:gd name="connsiteY60" fmla="*/ 516835 h 1200647"/>
              <a:gd name="connsiteX61" fmla="*/ 2104151 w 3185529"/>
              <a:gd name="connsiteY61" fmla="*/ 524786 h 1200647"/>
              <a:gd name="connsiteX62" fmla="*/ 2048492 w 3185529"/>
              <a:gd name="connsiteY62" fmla="*/ 532738 h 1200647"/>
              <a:gd name="connsiteX63" fmla="*/ 1889466 w 3185529"/>
              <a:gd name="connsiteY63" fmla="*/ 548640 h 1200647"/>
              <a:gd name="connsiteX64" fmla="*/ 1857661 w 3185529"/>
              <a:gd name="connsiteY64" fmla="*/ 556591 h 1200647"/>
              <a:gd name="connsiteX65" fmla="*/ 1619122 w 3185529"/>
              <a:gd name="connsiteY65" fmla="*/ 580445 h 1200647"/>
              <a:gd name="connsiteX66" fmla="*/ 1499852 w 3185529"/>
              <a:gd name="connsiteY66" fmla="*/ 604299 h 1200647"/>
              <a:gd name="connsiteX67" fmla="*/ 1428290 w 3185529"/>
              <a:gd name="connsiteY67" fmla="*/ 628153 h 1200647"/>
              <a:gd name="connsiteX68" fmla="*/ 1404436 w 3185529"/>
              <a:gd name="connsiteY68" fmla="*/ 636105 h 1200647"/>
              <a:gd name="connsiteX69" fmla="*/ 1340826 w 3185529"/>
              <a:gd name="connsiteY69" fmla="*/ 659958 h 1200647"/>
              <a:gd name="connsiteX70" fmla="*/ 1316972 w 3185529"/>
              <a:gd name="connsiteY70" fmla="*/ 683812 h 1200647"/>
              <a:gd name="connsiteX71" fmla="*/ 1293118 w 3185529"/>
              <a:gd name="connsiteY71" fmla="*/ 699715 h 1200647"/>
              <a:gd name="connsiteX72" fmla="*/ 1261313 w 3185529"/>
              <a:gd name="connsiteY72" fmla="*/ 723569 h 1200647"/>
              <a:gd name="connsiteX73" fmla="*/ 1197703 w 3185529"/>
              <a:gd name="connsiteY73" fmla="*/ 763325 h 1200647"/>
              <a:gd name="connsiteX74" fmla="*/ 1165897 w 3185529"/>
              <a:gd name="connsiteY74" fmla="*/ 787179 h 1200647"/>
              <a:gd name="connsiteX75" fmla="*/ 1118189 w 3185529"/>
              <a:gd name="connsiteY75" fmla="*/ 803082 h 1200647"/>
              <a:gd name="connsiteX76" fmla="*/ 1062530 w 3185529"/>
              <a:gd name="connsiteY76" fmla="*/ 826936 h 1200647"/>
              <a:gd name="connsiteX77" fmla="*/ 1038676 w 3185529"/>
              <a:gd name="connsiteY77" fmla="*/ 842838 h 1200647"/>
              <a:gd name="connsiteX78" fmla="*/ 1014823 w 3185529"/>
              <a:gd name="connsiteY78" fmla="*/ 850790 h 1200647"/>
              <a:gd name="connsiteX79" fmla="*/ 935309 w 3185529"/>
              <a:gd name="connsiteY79" fmla="*/ 890546 h 1200647"/>
              <a:gd name="connsiteX80" fmla="*/ 887602 w 3185529"/>
              <a:gd name="connsiteY80" fmla="*/ 906449 h 1200647"/>
              <a:gd name="connsiteX81" fmla="*/ 855796 w 3185529"/>
              <a:gd name="connsiteY81" fmla="*/ 922351 h 1200647"/>
              <a:gd name="connsiteX82" fmla="*/ 831943 w 3185529"/>
              <a:gd name="connsiteY82" fmla="*/ 938254 h 1200647"/>
              <a:gd name="connsiteX83" fmla="*/ 808089 w 3185529"/>
              <a:gd name="connsiteY83" fmla="*/ 946205 h 1200647"/>
              <a:gd name="connsiteX84" fmla="*/ 784235 w 3185529"/>
              <a:gd name="connsiteY84" fmla="*/ 970059 h 1200647"/>
              <a:gd name="connsiteX85" fmla="*/ 752429 w 3185529"/>
              <a:gd name="connsiteY85" fmla="*/ 985962 h 1200647"/>
              <a:gd name="connsiteX86" fmla="*/ 728576 w 3185529"/>
              <a:gd name="connsiteY86" fmla="*/ 1017767 h 1200647"/>
              <a:gd name="connsiteX87" fmla="*/ 704722 w 3185529"/>
              <a:gd name="connsiteY87" fmla="*/ 1025718 h 1200647"/>
              <a:gd name="connsiteX88" fmla="*/ 672916 w 3185529"/>
              <a:gd name="connsiteY88" fmla="*/ 1041621 h 1200647"/>
              <a:gd name="connsiteX89" fmla="*/ 617257 w 3185529"/>
              <a:gd name="connsiteY89" fmla="*/ 1073426 h 1200647"/>
              <a:gd name="connsiteX90" fmla="*/ 593403 w 3185529"/>
              <a:gd name="connsiteY90" fmla="*/ 1081378 h 1200647"/>
              <a:gd name="connsiteX91" fmla="*/ 537744 w 3185529"/>
              <a:gd name="connsiteY91" fmla="*/ 1105231 h 1200647"/>
              <a:gd name="connsiteX92" fmla="*/ 482085 w 3185529"/>
              <a:gd name="connsiteY92" fmla="*/ 1129085 h 1200647"/>
              <a:gd name="connsiteX93" fmla="*/ 458231 w 3185529"/>
              <a:gd name="connsiteY93" fmla="*/ 1144988 h 1200647"/>
              <a:gd name="connsiteX94" fmla="*/ 434377 w 3185529"/>
              <a:gd name="connsiteY94" fmla="*/ 1152939 h 1200647"/>
              <a:gd name="connsiteX95" fmla="*/ 370767 w 3185529"/>
              <a:gd name="connsiteY95" fmla="*/ 1168842 h 1200647"/>
              <a:gd name="connsiteX96" fmla="*/ 346913 w 3185529"/>
              <a:gd name="connsiteY96" fmla="*/ 1176793 h 1200647"/>
              <a:gd name="connsiteX97" fmla="*/ 259449 w 3185529"/>
              <a:gd name="connsiteY97" fmla="*/ 1200647 h 1200647"/>
              <a:gd name="connsiteX98" fmla="*/ 68617 w 3185529"/>
              <a:gd name="connsiteY98" fmla="*/ 1192696 h 1200647"/>
              <a:gd name="connsiteX99" fmla="*/ 44763 w 3185529"/>
              <a:gd name="connsiteY99" fmla="*/ 1184745 h 1200647"/>
              <a:gd name="connsiteX100" fmla="*/ 12958 w 3185529"/>
              <a:gd name="connsiteY100" fmla="*/ 1137037 h 1200647"/>
              <a:gd name="connsiteX101" fmla="*/ 12958 w 3185529"/>
              <a:gd name="connsiteY101" fmla="*/ 1033670 h 1200647"/>
              <a:gd name="connsiteX102" fmla="*/ 60666 w 3185529"/>
              <a:gd name="connsiteY102" fmla="*/ 985962 h 1200647"/>
              <a:gd name="connsiteX103" fmla="*/ 76569 w 3185529"/>
              <a:gd name="connsiteY103" fmla="*/ 930303 h 120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185529" h="1200647">
                <a:moveTo>
                  <a:pt x="76569" y="930303"/>
                </a:moveTo>
                <a:cubicBezTo>
                  <a:pt x="86600" y="850055"/>
                  <a:pt x="77762" y="886967"/>
                  <a:pt x="100423" y="818985"/>
                </a:cubicBezTo>
                <a:cubicBezTo>
                  <a:pt x="103073" y="811034"/>
                  <a:pt x="103725" y="802105"/>
                  <a:pt x="108374" y="795131"/>
                </a:cubicBezTo>
                <a:cubicBezTo>
                  <a:pt x="113675" y="787180"/>
                  <a:pt x="120002" y="779824"/>
                  <a:pt x="124276" y="771277"/>
                </a:cubicBezTo>
                <a:cubicBezTo>
                  <a:pt x="128024" y="763780"/>
                  <a:pt x="126992" y="753968"/>
                  <a:pt x="132228" y="747423"/>
                </a:cubicBezTo>
                <a:cubicBezTo>
                  <a:pt x="138198" y="739961"/>
                  <a:pt x="148741" y="737638"/>
                  <a:pt x="156082" y="731520"/>
                </a:cubicBezTo>
                <a:cubicBezTo>
                  <a:pt x="234250" y="666379"/>
                  <a:pt x="133284" y="746366"/>
                  <a:pt x="195838" y="683812"/>
                </a:cubicBezTo>
                <a:cubicBezTo>
                  <a:pt x="202595" y="677055"/>
                  <a:pt x="210908" y="671674"/>
                  <a:pt x="219692" y="667910"/>
                </a:cubicBezTo>
                <a:cubicBezTo>
                  <a:pt x="255349" y="652629"/>
                  <a:pt x="244412" y="667476"/>
                  <a:pt x="275351" y="652007"/>
                </a:cubicBezTo>
                <a:cubicBezTo>
                  <a:pt x="283898" y="647733"/>
                  <a:pt x="289986" y="638619"/>
                  <a:pt x="299205" y="636105"/>
                </a:cubicBezTo>
                <a:cubicBezTo>
                  <a:pt x="319821" y="630483"/>
                  <a:pt x="341460" y="628889"/>
                  <a:pt x="362816" y="628153"/>
                </a:cubicBezTo>
                <a:cubicBezTo>
                  <a:pt x="495285" y="623585"/>
                  <a:pt x="627859" y="622852"/>
                  <a:pt x="760381" y="620202"/>
                </a:cubicBezTo>
                <a:cubicBezTo>
                  <a:pt x="807151" y="604613"/>
                  <a:pt x="769178" y="615538"/>
                  <a:pt x="847845" y="604299"/>
                </a:cubicBezTo>
                <a:cubicBezTo>
                  <a:pt x="860574" y="602481"/>
                  <a:pt x="920240" y="592507"/>
                  <a:pt x="935309" y="588397"/>
                </a:cubicBezTo>
                <a:cubicBezTo>
                  <a:pt x="951481" y="583986"/>
                  <a:pt x="966755" y="576559"/>
                  <a:pt x="983017" y="572494"/>
                </a:cubicBezTo>
                <a:cubicBezTo>
                  <a:pt x="990510" y="570621"/>
                  <a:pt x="1029338" y="561779"/>
                  <a:pt x="1038676" y="556591"/>
                </a:cubicBezTo>
                <a:cubicBezTo>
                  <a:pt x="1116126" y="513562"/>
                  <a:pt x="1056035" y="532373"/>
                  <a:pt x="1118189" y="516835"/>
                </a:cubicBezTo>
                <a:cubicBezTo>
                  <a:pt x="1126140" y="511534"/>
                  <a:pt x="1133496" y="505206"/>
                  <a:pt x="1142043" y="500932"/>
                </a:cubicBezTo>
                <a:cubicBezTo>
                  <a:pt x="1149540" y="497184"/>
                  <a:pt x="1158570" y="497051"/>
                  <a:pt x="1165897" y="492981"/>
                </a:cubicBezTo>
                <a:cubicBezTo>
                  <a:pt x="1232173" y="456162"/>
                  <a:pt x="1190862" y="466106"/>
                  <a:pt x="1253362" y="445273"/>
                </a:cubicBezTo>
                <a:cubicBezTo>
                  <a:pt x="1263729" y="441817"/>
                  <a:pt x="1274700" y="440462"/>
                  <a:pt x="1285167" y="437322"/>
                </a:cubicBezTo>
                <a:cubicBezTo>
                  <a:pt x="1285193" y="437314"/>
                  <a:pt x="1380557" y="405524"/>
                  <a:pt x="1380583" y="405517"/>
                </a:cubicBezTo>
                <a:cubicBezTo>
                  <a:pt x="1391185" y="402866"/>
                  <a:pt x="1402156" y="401402"/>
                  <a:pt x="1412388" y="397565"/>
                </a:cubicBezTo>
                <a:cubicBezTo>
                  <a:pt x="1423486" y="393403"/>
                  <a:pt x="1433188" y="386065"/>
                  <a:pt x="1444193" y="381663"/>
                </a:cubicBezTo>
                <a:cubicBezTo>
                  <a:pt x="1459757" y="375437"/>
                  <a:pt x="1477953" y="375058"/>
                  <a:pt x="1491901" y="365760"/>
                </a:cubicBezTo>
                <a:cubicBezTo>
                  <a:pt x="1499852" y="360459"/>
                  <a:pt x="1506971" y="353622"/>
                  <a:pt x="1515755" y="349858"/>
                </a:cubicBezTo>
                <a:cubicBezTo>
                  <a:pt x="1525799" y="345553"/>
                  <a:pt x="1537052" y="344908"/>
                  <a:pt x="1547560" y="341906"/>
                </a:cubicBezTo>
                <a:cubicBezTo>
                  <a:pt x="1555619" y="339603"/>
                  <a:pt x="1563463" y="336605"/>
                  <a:pt x="1571414" y="333955"/>
                </a:cubicBezTo>
                <a:cubicBezTo>
                  <a:pt x="1619019" y="302217"/>
                  <a:pt x="1586396" y="321601"/>
                  <a:pt x="1674781" y="286247"/>
                </a:cubicBezTo>
                <a:cubicBezTo>
                  <a:pt x="1688033" y="280946"/>
                  <a:pt x="1700541" y="273144"/>
                  <a:pt x="1714537" y="270345"/>
                </a:cubicBezTo>
                <a:cubicBezTo>
                  <a:pt x="1727789" y="267694"/>
                  <a:pt x="1741299" y="266106"/>
                  <a:pt x="1754294" y="262393"/>
                </a:cubicBezTo>
                <a:cubicBezTo>
                  <a:pt x="1875887" y="227652"/>
                  <a:pt x="1778782" y="246384"/>
                  <a:pt x="1873563" y="230588"/>
                </a:cubicBezTo>
                <a:cubicBezTo>
                  <a:pt x="1884165" y="225287"/>
                  <a:pt x="1894270" y="218847"/>
                  <a:pt x="1905369" y="214685"/>
                </a:cubicBezTo>
                <a:cubicBezTo>
                  <a:pt x="1924347" y="207568"/>
                  <a:pt x="1968394" y="201531"/>
                  <a:pt x="1984882" y="198783"/>
                </a:cubicBezTo>
                <a:cubicBezTo>
                  <a:pt x="2031027" y="168019"/>
                  <a:pt x="1986142" y="192987"/>
                  <a:pt x="2064395" y="174929"/>
                </a:cubicBezTo>
                <a:cubicBezTo>
                  <a:pt x="2080729" y="171160"/>
                  <a:pt x="2095841" y="163091"/>
                  <a:pt x="2112103" y="159026"/>
                </a:cubicBezTo>
                <a:cubicBezTo>
                  <a:pt x="2185410" y="140700"/>
                  <a:pt x="2094825" y="164210"/>
                  <a:pt x="2191616" y="135172"/>
                </a:cubicBezTo>
                <a:cubicBezTo>
                  <a:pt x="2221267" y="126277"/>
                  <a:pt x="2238894" y="124642"/>
                  <a:pt x="2271129" y="119270"/>
                </a:cubicBezTo>
                <a:cubicBezTo>
                  <a:pt x="2329203" y="99911"/>
                  <a:pt x="2302574" y="107432"/>
                  <a:pt x="2350642" y="95416"/>
                </a:cubicBezTo>
                <a:cubicBezTo>
                  <a:pt x="2361244" y="90115"/>
                  <a:pt x="2371012" y="82632"/>
                  <a:pt x="2382447" y="79513"/>
                </a:cubicBezTo>
                <a:cubicBezTo>
                  <a:pt x="2400528" y="74582"/>
                  <a:pt x="2419667" y="74914"/>
                  <a:pt x="2438106" y="71562"/>
                </a:cubicBezTo>
                <a:cubicBezTo>
                  <a:pt x="2448858" y="69607"/>
                  <a:pt x="2459159" y="65566"/>
                  <a:pt x="2469911" y="63611"/>
                </a:cubicBezTo>
                <a:cubicBezTo>
                  <a:pt x="2488350" y="60258"/>
                  <a:pt x="2507131" y="59012"/>
                  <a:pt x="2525570" y="55659"/>
                </a:cubicBezTo>
                <a:cubicBezTo>
                  <a:pt x="2536322" y="53704"/>
                  <a:pt x="2546596" y="49505"/>
                  <a:pt x="2557376" y="47708"/>
                </a:cubicBezTo>
                <a:cubicBezTo>
                  <a:pt x="2578454" y="44195"/>
                  <a:pt x="2599814" y="42644"/>
                  <a:pt x="2620986" y="39757"/>
                </a:cubicBezTo>
                <a:cubicBezTo>
                  <a:pt x="2658125" y="34693"/>
                  <a:pt x="2695331" y="30016"/>
                  <a:pt x="2732304" y="23854"/>
                </a:cubicBezTo>
                <a:cubicBezTo>
                  <a:pt x="2743083" y="22057"/>
                  <a:pt x="2753393" y="18046"/>
                  <a:pt x="2764109" y="15903"/>
                </a:cubicBezTo>
                <a:cubicBezTo>
                  <a:pt x="2861594" y="-3594"/>
                  <a:pt x="2769742" y="18469"/>
                  <a:pt x="2843623" y="0"/>
                </a:cubicBezTo>
                <a:cubicBezTo>
                  <a:pt x="2912534" y="2650"/>
                  <a:pt x="2981736" y="1089"/>
                  <a:pt x="3050356" y="7951"/>
                </a:cubicBezTo>
                <a:cubicBezTo>
                  <a:pt x="3069909" y="9906"/>
                  <a:pt x="3094946" y="33475"/>
                  <a:pt x="3106016" y="47708"/>
                </a:cubicBezTo>
                <a:cubicBezTo>
                  <a:pt x="3125648" y="72949"/>
                  <a:pt x="3140901" y="98371"/>
                  <a:pt x="3153723" y="127221"/>
                </a:cubicBezTo>
                <a:cubicBezTo>
                  <a:pt x="3159520" y="140264"/>
                  <a:pt x="3165112" y="153437"/>
                  <a:pt x="3169626" y="166978"/>
                </a:cubicBezTo>
                <a:cubicBezTo>
                  <a:pt x="3175238" y="183815"/>
                  <a:pt x="3182379" y="222793"/>
                  <a:pt x="3185529" y="238539"/>
                </a:cubicBezTo>
                <a:cubicBezTo>
                  <a:pt x="3182878" y="275645"/>
                  <a:pt x="3184042" y="313223"/>
                  <a:pt x="3177577" y="349858"/>
                </a:cubicBezTo>
                <a:cubicBezTo>
                  <a:pt x="3175656" y="360741"/>
                  <a:pt x="3144639" y="393226"/>
                  <a:pt x="3137821" y="397565"/>
                </a:cubicBezTo>
                <a:cubicBezTo>
                  <a:pt x="3053287" y="451360"/>
                  <a:pt x="3101447" y="415426"/>
                  <a:pt x="3050356" y="437322"/>
                </a:cubicBezTo>
                <a:cubicBezTo>
                  <a:pt x="2992143" y="462271"/>
                  <a:pt x="3045386" y="446517"/>
                  <a:pt x="2986746" y="461176"/>
                </a:cubicBezTo>
                <a:cubicBezTo>
                  <a:pt x="2978795" y="466477"/>
                  <a:pt x="2971840" y="473723"/>
                  <a:pt x="2962892" y="477078"/>
                </a:cubicBezTo>
                <a:cubicBezTo>
                  <a:pt x="2950238" y="481823"/>
                  <a:pt x="2936304" y="481991"/>
                  <a:pt x="2923136" y="485030"/>
                </a:cubicBezTo>
                <a:cubicBezTo>
                  <a:pt x="2901840" y="489945"/>
                  <a:pt x="2880611" y="495181"/>
                  <a:pt x="2859525" y="500932"/>
                </a:cubicBezTo>
                <a:cubicBezTo>
                  <a:pt x="2844893" y="504923"/>
                  <a:pt x="2818262" y="516522"/>
                  <a:pt x="2803866" y="516835"/>
                </a:cubicBezTo>
                <a:cubicBezTo>
                  <a:pt x="2570668" y="521904"/>
                  <a:pt x="2337389" y="522136"/>
                  <a:pt x="2104151" y="524786"/>
                </a:cubicBezTo>
                <a:cubicBezTo>
                  <a:pt x="2085598" y="527437"/>
                  <a:pt x="2067119" y="530668"/>
                  <a:pt x="2048492" y="532738"/>
                </a:cubicBezTo>
                <a:cubicBezTo>
                  <a:pt x="1995545" y="538621"/>
                  <a:pt x="1889466" y="548640"/>
                  <a:pt x="1889466" y="548640"/>
                </a:cubicBezTo>
                <a:cubicBezTo>
                  <a:pt x="1878864" y="551290"/>
                  <a:pt x="1868440" y="554794"/>
                  <a:pt x="1857661" y="556591"/>
                </a:cubicBezTo>
                <a:cubicBezTo>
                  <a:pt x="1739334" y="576312"/>
                  <a:pt x="1744017" y="572639"/>
                  <a:pt x="1619122" y="580445"/>
                </a:cubicBezTo>
                <a:cubicBezTo>
                  <a:pt x="1487031" y="624476"/>
                  <a:pt x="1676291" y="565091"/>
                  <a:pt x="1499852" y="604299"/>
                </a:cubicBezTo>
                <a:cubicBezTo>
                  <a:pt x="1475306" y="609754"/>
                  <a:pt x="1452144" y="620202"/>
                  <a:pt x="1428290" y="628153"/>
                </a:cubicBezTo>
                <a:cubicBezTo>
                  <a:pt x="1420339" y="630804"/>
                  <a:pt x="1411933" y="632357"/>
                  <a:pt x="1404436" y="636105"/>
                </a:cubicBezTo>
                <a:cubicBezTo>
                  <a:pt x="1362857" y="656894"/>
                  <a:pt x="1384130" y="649132"/>
                  <a:pt x="1340826" y="659958"/>
                </a:cubicBezTo>
                <a:cubicBezTo>
                  <a:pt x="1332875" y="667909"/>
                  <a:pt x="1325611" y="676613"/>
                  <a:pt x="1316972" y="683812"/>
                </a:cubicBezTo>
                <a:cubicBezTo>
                  <a:pt x="1309631" y="689930"/>
                  <a:pt x="1300894" y="694160"/>
                  <a:pt x="1293118" y="699715"/>
                </a:cubicBezTo>
                <a:cubicBezTo>
                  <a:pt x="1282334" y="707418"/>
                  <a:pt x="1272339" y="716218"/>
                  <a:pt x="1261313" y="723569"/>
                </a:cubicBezTo>
                <a:cubicBezTo>
                  <a:pt x="1240508" y="737439"/>
                  <a:pt x="1217706" y="748323"/>
                  <a:pt x="1197703" y="763325"/>
                </a:cubicBezTo>
                <a:cubicBezTo>
                  <a:pt x="1187101" y="771276"/>
                  <a:pt x="1177750" y="781252"/>
                  <a:pt x="1165897" y="787179"/>
                </a:cubicBezTo>
                <a:cubicBezTo>
                  <a:pt x="1150904" y="794676"/>
                  <a:pt x="1118189" y="803082"/>
                  <a:pt x="1118189" y="803082"/>
                </a:cubicBezTo>
                <a:cubicBezTo>
                  <a:pt x="1058312" y="843002"/>
                  <a:pt x="1134405" y="796134"/>
                  <a:pt x="1062530" y="826936"/>
                </a:cubicBezTo>
                <a:cubicBezTo>
                  <a:pt x="1053746" y="830700"/>
                  <a:pt x="1047223" y="838564"/>
                  <a:pt x="1038676" y="842838"/>
                </a:cubicBezTo>
                <a:cubicBezTo>
                  <a:pt x="1031180" y="846586"/>
                  <a:pt x="1022433" y="847278"/>
                  <a:pt x="1014823" y="850790"/>
                </a:cubicBezTo>
                <a:cubicBezTo>
                  <a:pt x="987917" y="863208"/>
                  <a:pt x="963421" y="881175"/>
                  <a:pt x="935309" y="890546"/>
                </a:cubicBezTo>
                <a:cubicBezTo>
                  <a:pt x="919407" y="895847"/>
                  <a:pt x="902595" y="898953"/>
                  <a:pt x="887602" y="906449"/>
                </a:cubicBezTo>
                <a:cubicBezTo>
                  <a:pt x="877000" y="911750"/>
                  <a:pt x="866088" y="916470"/>
                  <a:pt x="855796" y="922351"/>
                </a:cubicBezTo>
                <a:cubicBezTo>
                  <a:pt x="847499" y="927092"/>
                  <a:pt x="840490" y="933980"/>
                  <a:pt x="831943" y="938254"/>
                </a:cubicBezTo>
                <a:cubicBezTo>
                  <a:pt x="824446" y="942002"/>
                  <a:pt x="816040" y="943555"/>
                  <a:pt x="808089" y="946205"/>
                </a:cubicBezTo>
                <a:cubicBezTo>
                  <a:pt x="800138" y="954156"/>
                  <a:pt x="793385" y="963523"/>
                  <a:pt x="784235" y="970059"/>
                </a:cubicBezTo>
                <a:cubicBezTo>
                  <a:pt x="774589" y="976949"/>
                  <a:pt x="761429" y="978248"/>
                  <a:pt x="752429" y="985962"/>
                </a:cubicBezTo>
                <a:cubicBezTo>
                  <a:pt x="742367" y="994586"/>
                  <a:pt x="738756" y="1009283"/>
                  <a:pt x="728576" y="1017767"/>
                </a:cubicBezTo>
                <a:cubicBezTo>
                  <a:pt x="722137" y="1023133"/>
                  <a:pt x="712426" y="1022416"/>
                  <a:pt x="704722" y="1025718"/>
                </a:cubicBezTo>
                <a:cubicBezTo>
                  <a:pt x="693827" y="1030387"/>
                  <a:pt x="683208" y="1035740"/>
                  <a:pt x="672916" y="1041621"/>
                </a:cubicBezTo>
                <a:cubicBezTo>
                  <a:pt x="632979" y="1064443"/>
                  <a:pt x="665328" y="1052824"/>
                  <a:pt x="617257" y="1073426"/>
                </a:cubicBezTo>
                <a:cubicBezTo>
                  <a:pt x="609553" y="1076728"/>
                  <a:pt x="600900" y="1077630"/>
                  <a:pt x="593403" y="1081378"/>
                </a:cubicBezTo>
                <a:cubicBezTo>
                  <a:pt x="538496" y="1108831"/>
                  <a:pt x="603932" y="1088684"/>
                  <a:pt x="537744" y="1105231"/>
                </a:cubicBezTo>
                <a:cubicBezTo>
                  <a:pt x="477857" y="1145157"/>
                  <a:pt x="553968" y="1098278"/>
                  <a:pt x="482085" y="1129085"/>
                </a:cubicBezTo>
                <a:cubicBezTo>
                  <a:pt x="473301" y="1132849"/>
                  <a:pt x="466778" y="1140714"/>
                  <a:pt x="458231" y="1144988"/>
                </a:cubicBezTo>
                <a:cubicBezTo>
                  <a:pt x="450734" y="1148736"/>
                  <a:pt x="442463" y="1150734"/>
                  <a:pt x="434377" y="1152939"/>
                </a:cubicBezTo>
                <a:cubicBezTo>
                  <a:pt x="413291" y="1158690"/>
                  <a:pt x="391501" y="1161931"/>
                  <a:pt x="370767" y="1168842"/>
                </a:cubicBezTo>
                <a:cubicBezTo>
                  <a:pt x="362816" y="1171492"/>
                  <a:pt x="354999" y="1174588"/>
                  <a:pt x="346913" y="1176793"/>
                </a:cubicBezTo>
                <a:cubicBezTo>
                  <a:pt x="248269" y="1203696"/>
                  <a:pt x="314354" y="1182346"/>
                  <a:pt x="259449" y="1200647"/>
                </a:cubicBezTo>
                <a:cubicBezTo>
                  <a:pt x="195838" y="1197997"/>
                  <a:pt x="132109" y="1197399"/>
                  <a:pt x="68617" y="1192696"/>
                </a:cubicBezTo>
                <a:cubicBezTo>
                  <a:pt x="60258" y="1192077"/>
                  <a:pt x="50690" y="1190672"/>
                  <a:pt x="44763" y="1184745"/>
                </a:cubicBezTo>
                <a:cubicBezTo>
                  <a:pt x="31248" y="1171230"/>
                  <a:pt x="12958" y="1137037"/>
                  <a:pt x="12958" y="1137037"/>
                </a:cubicBezTo>
                <a:cubicBezTo>
                  <a:pt x="619" y="1100017"/>
                  <a:pt x="-8649" y="1083056"/>
                  <a:pt x="12958" y="1033670"/>
                </a:cubicBezTo>
                <a:cubicBezTo>
                  <a:pt x="21972" y="1013066"/>
                  <a:pt x="60666" y="1008452"/>
                  <a:pt x="60666" y="985962"/>
                </a:cubicBezTo>
                <a:lnTo>
                  <a:pt x="76569" y="930303"/>
                </a:lnTo>
                <a:close/>
              </a:path>
            </a:pathLst>
          </a:cu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rostoročno 33"/>
          <p:cNvSpPr/>
          <p:nvPr/>
        </p:nvSpPr>
        <p:spPr>
          <a:xfrm>
            <a:off x="1477011" y="2838616"/>
            <a:ext cx="2389623" cy="795130"/>
          </a:xfrm>
          <a:custGeom>
            <a:avLst/>
            <a:gdLst>
              <a:gd name="connsiteX0" fmla="*/ 1932 w 2389623"/>
              <a:gd name="connsiteY0" fmla="*/ 644055 h 795130"/>
              <a:gd name="connsiteX1" fmla="*/ 25786 w 2389623"/>
              <a:gd name="connsiteY1" fmla="*/ 516834 h 795130"/>
              <a:gd name="connsiteX2" fmla="*/ 57591 w 2389623"/>
              <a:gd name="connsiteY2" fmla="*/ 469127 h 795130"/>
              <a:gd name="connsiteX3" fmla="*/ 73493 w 2389623"/>
              <a:gd name="connsiteY3" fmla="*/ 445273 h 795130"/>
              <a:gd name="connsiteX4" fmla="*/ 121201 w 2389623"/>
              <a:gd name="connsiteY4" fmla="*/ 405516 h 795130"/>
              <a:gd name="connsiteX5" fmla="*/ 168909 w 2389623"/>
              <a:gd name="connsiteY5" fmla="*/ 373711 h 795130"/>
              <a:gd name="connsiteX6" fmla="*/ 216617 w 2389623"/>
              <a:gd name="connsiteY6" fmla="*/ 341906 h 795130"/>
              <a:gd name="connsiteX7" fmla="*/ 288179 w 2389623"/>
              <a:gd name="connsiteY7" fmla="*/ 326003 h 795130"/>
              <a:gd name="connsiteX8" fmla="*/ 312032 w 2389623"/>
              <a:gd name="connsiteY8" fmla="*/ 318052 h 795130"/>
              <a:gd name="connsiteX9" fmla="*/ 415399 w 2389623"/>
              <a:gd name="connsiteY9" fmla="*/ 310101 h 795130"/>
              <a:gd name="connsiteX10" fmla="*/ 860672 w 2389623"/>
              <a:gd name="connsiteY10" fmla="*/ 294198 h 795130"/>
              <a:gd name="connsiteX11" fmla="*/ 916332 w 2389623"/>
              <a:gd name="connsiteY11" fmla="*/ 286247 h 795130"/>
              <a:gd name="connsiteX12" fmla="*/ 987893 w 2389623"/>
              <a:gd name="connsiteY12" fmla="*/ 262393 h 795130"/>
              <a:gd name="connsiteX13" fmla="*/ 1019699 w 2389623"/>
              <a:gd name="connsiteY13" fmla="*/ 254441 h 795130"/>
              <a:gd name="connsiteX14" fmla="*/ 1059455 w 2389623"/>
              <a:gd name="connsiteY14" fmla="*/ 246490 h 795130"/>
              <a:gd name="connsiteX15" fmla="*/ 1083309 w 2389623"/>
              <a:gd name="connsiteY15" fmla="*/ 238539 h 795130"/>
              <a:gd name="connsiteX16" fmla="*/ 1123066 w 2389623"/>
              <a:gd name="connsiteY16" fmla="*/ 230587 h 795130"/>
              <a:gd name="connsiteX17" fmla="*/ 1154871 w 2389623"/>
              <a:gd name="connsiteY17" fmla="*/ 222636 h 795130"/>
              <a:gd name="connsiteX18" fmla="*/ 1194627 w 2389623"/>
              <a:gd name="connsiteY18" fmla="*/ 214685 h 795130"/>
              <a:gd name="connsiteX19" fmla="*/ 1226432 w 2389623"/>
              <a:gd name="connsiteY19" fmla="*/ 206734 h 795130"/>
              <a:gd name="connsiteX20" fmla="*/ 1337751 w 2389623"/>
              <a:gd name="connsiteY20" fmla="*/ 190831 h 795130"/>
              <a:gd name="connsiteX21" fmla="*/ 1409312 w 2389623"/>
              <a:gd name="connsiteY21" fmla="*/ 174928 h 795130"/>
              <a:gd name="connsiteX22" fmla="*/ 1464972 w 2389623"/>
              <a:gd name="connsiteY22" fmla="*/ 159026 h 795130"/>
              <a:gd name="connsiteX23" fmla="*/ 1488826 w 2389623"/>
              <a:gd name="connsiteY23" fmla="*/ 151074 h 795130"/>
              <a:gd name="connsiteX24" fmla="*/ 1552436 w 2389623"/>
              <a:gd name="connsiteY24" fmla="*/ 135172 h 795130"/>
              <a:gd name="connsiteX25" fmla="*/ 1576290 w 2389623"/>
              <a:gd name="connsiteY25" fmla="*/ 119269 h 795130"/>
              <a:gd name="connsiteX26" fmla="*/ 1647852 w 2389623"/>
              <a:gd name="connsiteY26" fmla="*/ 103367 h 795130"/>
              <a:gd name="connsiteX27" fmla="*/ 1679657 w 2389623"/>
              <a:gd name="connsiteY27" fmla="*/ 95415 h 795130"/>
              <a:gd name="connsiteX28" fmla="*/ 1767121 w 2389623"/>
              <a:gd name="connsiteY28" fmla="*/ 71561 h 795130"/>
              <a:gd name="connsiteX29" fmla="*/ 1870488 w 2389623"/>
              <a:gd name="connsiteY29" fmla="*/ 55659 h 795130"/>
              <a:gd name="connsiteX30" fmla="*/ 1918196 w 2389623"/>
              <a:gd name="connsiteY30" fmla="*/ 39756 h 795130"/>
              <a:gd name="connsiteX31" fmla="*/ 2005660 w 2389623"/>
              <a:gd name="connsiteY31" fmla="*/ 15902 h 795130"/>
              <a:gd name="connsiteX32" fmla="*/ 2029514 w 2389623"/>
              <a:gd name="connsiteY32" fmla="*/ 0 h 795130"/>
              <a:gd name="connsiteX33" fmla="*/ 2220346 w 2389623"/>
              <a:gd name="connsiteY33" fmla="*/ 7951 h 795130"/>
              <a:gd name="connsiteX34" fmla="*/ 2244199 w 2389623"/>
              <a:gd name="connsiteY34" fmla="*/ 15902 h 795130"/>
              <a:gd name="connsiteX35" fmla="*/ 2291907 w 2389623"/>
              <a:gd name="connsiteY35" fmla="*/ 47707 h 795130"/>
              <a:gd name="connsiteX36" fmla="*/ 2331664 w 2389623"/>
              <a:gd name="connsiteY36" fmla="*/ 87464 h 795130"/>
              <a:gd name="connsiteX37" fmla="*/ 2363469 w 2389623"/>
              <a:gd name="connsiteY37" fmla="*/ 143123 h 795130"/>
              <a:gd name="connsiteX38" fmla="*/ 2379372 w 2389623"/>
              <a:gd name="connsiteY38" fmla="*/ 166977 h 795130"/>
              <a:gd name="connsiteX39" fmla="*/ 2379372 w 2389623"/>
              <a:gd name="connsiteY39" fmla="*/ 357808 h 795130"/>
              <a:gd name="connsiteX40" fmla="*/ 2371420 w 2389623"/>
              <a:gd name="connsiteY40" fmla="*/ 381662 h 795130"/>
              <a:gd name="connsiteX41" fmla="*/ 2291907 w 2389623"/>
              <a:gd name="connsiteY41" fmla="*/ 453224 h 795130"/>
              <a:gd name="connsiteX42" fmla="*/ 2260102 w 2389623"/>
              <a:gd name="connsiteY42" fmla="*/ 469127 h 795130"/>
              <a:gd name="connsiteX43" fmla="*/ 2236248 w 2389623"/>
              <a:gd name="connsiteY43" fmla="*/ 485029 h 795130"/>
              <a:gd name="connsiteX44" fmla="*/ 2188540 w 2389623"/>
              <a:gd name="connsiteY44" fmla="*/ 500932 h 795130"/>
              <a:gd name="connsiteX45" fmla="*/ 2164686 w 2389623"/>
              <a:gd name="connsiteY45" fmla="*/ 508883 h 795130"/>
              <a:gd name="connsiteX46" fmla="*/ 2140832 w 2389623"/>
              <a:gd name="connsiteY46" fmla="*/ 516834 h 795130"/>
              <a:gd name="connsiteX47" fmla="*/ 2077222 w 2389623"/>
              <a:gd name="connsiteY47" fmla="*/ 524786 h 795130"/>
              <a:gd name="connsiteX48" fmla="*/ 1790975 w 2389623"/>
              <a:gd name="connsiteY48" fmla="*/ 516834 h 795130"/>
              <a:gd name="connsiteX49" fmla="*/ 1743267 w 2389623"/>
              <a:gd name="connsiteY49" fmla="*/ 500932 h 795130"/>
              <a:gd name="connsiteX50" fmla="*/ 1719413 w 2389623"/>
              <a:gd name="connsiteY50" fmla="*/ 492981 h 795130"/>
              <a:gd name="connsiteX51" fmla="*/ 1695559 w 2389623"/>
              <a:gd name="connsiteY51" fmla="*/ 485029 h 795130"/>
              <a:gd name="connsiteX52" fmla="*/ 1663754 w 2389623"/>
              <a:gd name="connsiteY52" fmla="*/ 477078 h 795130"/>
              <a:gd name="connsiteX53" fmla="*/ 1600144 w 2389623"/>
              <a:gd name="connsiteY53" fmla="*/ 453224 h 795130"/>
              <a:gd name="connsiteX54" fmla="*/ 1536533 w 2389623"/>
              <a:gd name="connsiteY54" fmla="*/ 437321 h 795130"/>
              <a:gd name="connsiteX55" fmla="*/ 1464972 w 2389623"/>
              <a:gd name="connsiteY55" fmla="*/ 429370 h 795130"/>
              <a:gd name="connsiteX56" fmla="*/ 1425215 w 2389623"/>
              <a:gd name="connsiteY56" fmla="*/ 421419 h 795130"/>
              <a:gd name="connsiteX57" fmla="*/ 1353653 w 2389623"/>
              <a:gd name="connsiteY57" fmla="*/ 405516 h 795130"/>
              <a:gd name="connsiteX58" fmla="*/ 1162822 w 2389623"/>
              <a:gd name="connsiteY58" fmla="*/ 413467 h 795130"/>
              <a:gd name="connsiteX59" fmla="*/ 1115114 w 2389623"/>
              <a:gd name="connsiteY59" fmla="*/ 429370 h 795130"/>
              <a:gd name="connsiteX60" fmla="*/ 1091260 w 2389623"/>
              <a:gd name="connsiteY60" fmla="*/ 437321 h 795130"/>
              <a:gd name="connsiteX61" fmla="*/ 1019699 w 2389623"/>
              <a:gd name="connsiteY61" fmla="*/ 461175 h 795130"/>
              <a:gd name="connsiteX62" fmla="*/ 995845 w 2389623"/>
              <a:gd name="connsiteY62" fmla="*/ 469127 h 795130"/>
              <a:gd name="connsiteX63" fmla="*/ 964039 w 2389623"/>
              <a:gd name="connsiteY63" fmla="*/ 477078 h 795130"/>
              <a:gd name="connsiteX64" fmla="*/ 940186 w 2389623"/>
              <a:gd name="connsiteY64" fmla="*/ 492981 h 795130"/>
              <a:gd name="connsiteX65" fmla="*/ 916332 w 2389623"/>
              <a:gd name="connsiteY65" fmla="*/ 500932 h 795130"/>
              <a:gd name="connsiteX66" fmla="*/ 884526 w 2389623"/>
              <a:gd name="connsiteY66" fmla="*/ 516834 h 795130"/>
              <a:gd name="connsiteX67" fmla="*/ 860672 w 2389623"/>
              <a:gd name="connsiteY67" fmla="*/ 532737 h 795130"/>
              <a:gd name="connsiteX68" fmla="*/ 828867 w 2389623"/>
              <a:gd name="connsiteY68" fmla="*/ 548640 h 795130"/>
              <a:gd name="connsiteX69" fmla="*/ 805013 w 2389623"/>
              <a:gd name="connsiteY69" fmla="*/ 564542 h 795130"/>
              <a:gd name="connsiteX70" fmla="*/ 765257 w 2389623"/>
              <a:gd name="connsiteY70" fmla="*/ 580445 h 795130"/>
              <a:gd name="connsiteX71" fmla="*/ 717549 w 2389623"/>
              <a:gd name="connsiteY71" fmla="*/ 612250 h 795130"/>
              <a:gd name="connsiteX72" fmla="*/ 685744 w 2389623"/>
              <a:gd name="connsiteY72" fmla="*/ 636104 h 795130"/>
              <a:gd name="connsiteX73" fmla="*/ 661890 w 2389623"/>
              <a:gd name="connsiteY73" fmla="*/ 644055 h 795130"/>
              <a:gd name="connsiteX74" fmla="*/ 590328 w 2389623"/>
              <a:gd name="connsiteY74" fmla="*/ 699714 h 795130"/>
              <a:gd name="connsiteX75" fmla="*/ 566474 w 2389623"/>
              <a:gd name="connsiteY75" fmla="*/ 707666 h 795130"/>
              <a:gd name="connsiteX76" fmla="*/ 542620 w 2389623"/>
              <a:gd name="connsiteY76" fmla="*/ 723568 h 795130"/>
              <a:gd name="connsiteX77" fmla="*/ 494912 w 2389623"/>
              <a:gd name="connsiteY77" fmla="*/ 739471 h 795130"/>
              <a:gd name="connsiteX78" fmla="*/ 471059 w 2389623"/>
              <a:gd name="connsiteY78" fmla="*/ 755374 h 795130"/>
              <a:gd name="connsiteX79" fmla="*/ 423351 w 2389623"/>
              <a:gd name="connsiteY79" fmla="*/ 771276 h 795130"/>
              <a:gd name="connsiteX80" fmla="*/ 399497 w 2389623"/>
              <a:gd name="connsiteY80" fmla="*/ 779227 h 795130"/>
              <a:gd name="connsiteX81" fmla="*/ 343838 w 2389623"/>
              <a:gd name="connsiteY81" fmla="*/ 795130 h 795130"/>
              <a:gd name="connsiteX82" fmla="*/ 145055 w 2389623"/>
              <a:gd name="connsiteY82" fmla="*/ 787179 h 795130"/>
              <a:gd name="connsiteX83" fmla="*/ 113250 w 2389623"/>
              <a:gd name="connsiteY83" fmla="*/ 779227 h 795130"/>
              <a:gd name="connsiteX84" fmla="*/ 65542 w 2389623"/>
              <a:gd name="connsiteY84" fmla="*/ 755374 h 795130"/>
              <a:gd name="connsiteX85" fmla="*/ 49639 w 2389623"/>
              <a:gd name="connsiteY85" fmla="*/ 731520 h 795130"/>
              <a:gd name="connsiteX86" fmla="*/ 25786 w 2389623"/>
              <a:gd name="connsiteY86" fmla="*/ 723568 h 795130"/>
              <a:gd name="connsiteX87" fmla="*/ 1932 w 2389623"/>
              <a:gd name="connsiteY87" fmla="*/ 644055 h 79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9623" h="795130">
                <a:moveTo>
                  <a:pt x="1932" y="644055"/>
                </a:moveTo>
                <a:cubicBezTo>
                  <a:pt x="4730" y="616074"/>
                  <a:pt x="5752" y="546884"/>
                  <a:pt x="25786" y="516834"/>
                </a:cubicBezTo>
                <a:lnTo>
                  <a:pt x="57591" y="469127"/>
                </a:lnTo>
                <a:cubicBezTo>
                  <a:pt x="62892" y="461176"/>
                  <a:pt x="65542" y="450574"/>
                  <a:pt x="73493" y="445273"/>
                </a:cubicBezTo>
                <a:cubicBezTo>
                  <a:pt x="158743" y="388439"/>
                  <a:pt x="29355" y="476951"/>
                  <a:pt x="121201" y="405516"/>
                </a:cubicBezTo>
                <a:cubicBezTo>
                  <a:pt x="136288" y="393782"/>
                  <a:pt x="153006" y="384313"/>
                  <a:pt x="168909" y="373711"/>
                </a:cubicBezTo>
                <a:cubicBezTo>
                  <a:pt x="168911" y="373710"/>
                  <a:pt x="216614" y="341907"/>
                  <a:pt x="216617" y="341906"/>
                </a:cubicBezTo>
                <a:cubicBezTo>
                  <a:pt x="243933" y="336442"/>
                  <a:pt x="261987" y="333486"/>
                  <a:pt x="288179" y="326003"/>
                </a:cubicBezTo>
                <a:cubicBezTo>
                  <a:pt x="296238" y="323701"/>
                  <a:pt x="303716" y="319092"/>
                  <a:pt x="312032" y="318052"/>
                </a:cubicBezTo>
                <a:cubicBezTo>
                  <a:pt x="346323" y="313766"/>
                  <a:pt x="380874" y="311602"/>
                  <a:pt x="415399" y="310101"/>
                </a:cubicBezTo>
                <a:lnTo>
                  <a:pt x="860672" y="294198"/>
                </a:lnTo>
                <a:cubicBezTo>
                  <a:pt x="879225" y="291548"/>
                  <a:pt x="898070" y="290461"/>
                  <a:pt x="916332" y="286247"/>
                </a:cubicBezTo>
                <a:cubicBezTo>
                  <a:pt x="1019500" y="262439"/>
                  <a:pt x="924381" y="278272"/>
                  <a:pt x="987893" y="262393"/>
                </a:cubicBezTo>
                <a:cubicBezTo>
                  <a:pt x="998495" y="259742"/>
                  <a:pt x="1009031" y="256812"/>
                  <a:pt x="1019699" y="254441"/>
                </a:cubicBezTo>
                <a:cubicBezTo>
                  <a:pt x="1032892" y="251509"/>
                  <a:pt x="1046344" y="249768"/>
                  <a:pt x="1059455" y="246490"/>
                </a:cubicBezTo>
                <a:cubicBezTo>
                  <a:pt x="1067586" y="244457"/>
                  <a:pt x="1075178" y="240572"/>
                  <a:pt x="1083309" y="238539"/>
                </a:cubicBezTo>
                <a:cubicBezTo>
                  <a:pt x="1096420" y="235261"/>
                  <a:pt x="1109873" y="233519"/>
                  <a:pt x="1123066" y="230587"/>
                </a:cubicBezTo>
                <a:cubicBezTo>
                  <a:pt x="1133734" y="228216"/>
                  <a:pt x="1144203" y="225007"/>
                  <a:pt x="1154871" y="222636"/>
                </a:cubicBezTo>
                <a:cubicBezTo>
                  <a:pt x="1168064" y="219704"/>
                  <a:pt x="1181434" y="217617"/>
                  <a:pt x="1194627" y="214685"/>
                </a:cubicBezTo>
                <a:cubicBezTo>
                  <a:pt x="1205295" y="212314"/>
                  <a:pt x="1215653" y="208531"/>
                  <a:pt x="1226432" y="206734"/>
                </a:cubicBezTo>
                <a:cubicBezTo>
                  <a:pt x="1263405" y="200572"/>
                  <a:pt x="1300996" y="198182"/>
                  <a:pt x="1337751" y="190831"/>
                </a:cubicBezTo>
                <a:cubicBezTo>
                  <a:pt x="1370884" y="184205"/>
                  <a:pt x="1378416" y="183354"/>
                  <a:pt x="1409312" y="174928"/>
                </a:cubicBezTo>
                <a:cubicBezTo>
                  <a:pt x="1427928" y="169851"/>
                  <a:pt x="1446490" y="164571"/>
                  <a:pt x="1464972" y="159026"/>
                </a:cubicBezTo>
                <a:cubicBezTo>
                  <a:pt x="1473000" y="156618"/>
                  <a:pt x="1480740" y="153279"/>
                  <a:pt x="1488826" y="151074"/>
                </a:cubicBezTo>
                <a:cubicBezTo>
                  <a:pt x="1509912" y="145323"/>
                  <a:pt x="1552436" y="135172"/>
                  <a:pt x="1552436" y="135172"/>
                </a:cubicBezTo>
                <a:cubicBezTo>
                  <a:pt x="1560387" y="129871"/>
                  <a:pt x="1567743" y="123543"/>
                  <a:pt x="1576290" y="119269"/>
                </a:cubicBezTo>
                <a:cubicBezTo>
                  <a:pt x="1596922" y="108953"/>
                  <a:pt x="1627495" y="107439"/>
                  <a:pt x="1647852" y="103367"/>
                </a:cubicBezTo>
                <a:cubicBezTo>
                  <a:pt x="1658568" y="101224"/>
                  <a:pt x="1669190" y="98555"/>
                  <a:pt x="1679657" y="95415"/>
                </a:cubicBezTo>
                <a:cubicBezTo>
                  <a:pt x="1731966" y="79722"/>
                  <a:pt x="1717555" y="79187"/>
                  <a:pt x="1767121" y="71561"/>
                </a:cubicBezTo>
                <a:cubicBezTo>
                  <a:pt x="1804106" y="65871"/>
                  <a:pt x="1835099" y="65311"/>
                  <a:pt x="1870488" y="55659"/>
                </a:cubicBezTo>
                <a:cubicBezTo>
                  <a:pt x="1886660" y="51248"/>
                  <a:pt x="1901759" y="43043"/>
                  <a:pt x="1918196" y="39756"/>
                </a:cubicBezTo>
                <a:cubicBezTo>
                  <a:pt x="1939535" y="35488"/>
                  <a:pt x="1988364" y="27432"/>
                  <a:pt x="2005660" y="15902"/>
                </a:cubicBezTo>
                <a:lnTo>
                  <a:pt x="2029514" y="0"/>
                </a:lnTo>
                <a:cubicBezTo>
                  <a:pt x="2093125" y="2650"/>
                  <a:pt x="2156854" y="3248"/>
                  <a:pt x="2220346" y="7951"/>
                </a:cubicBezTo>
                <a:cubicBezTo>
                  <a:pt x="2228704" y="8570"/>
                  <a:pt x="2236873" y="11832"/>
                  <a:pt x="2244199" y="15902"/>
                </a:cubicBezTo>
                <a:cubicBezTo>
                  <a:pt x="2260906" y="25184"/>
                  <a:pt x="2291907" y="47707"/>
                  <a:pt x="2291907" y="47707"/>
                </a:cubicBezTo>
                <a:cubicBezTo>
                  <a:pt x="2334318" y="111322"/>
                  <a:pt x="2278652" y="34451"/>
                  <a:pt x="2331664" y="87464"/>
                </a:cubicBezTo>
                <a:cubicBezTo>
                  <a:pt x="2344576" y="100376"/>
                  <a:pt x="2355156" y="128575"/>
                  <a:pt x="2363469" y="143123"/>
                </a:cubicBezTo>
                <a:cubicBezTo>
                  <a:pt x="2368210" y="151420"/>
                  <a:pt x="2374071" y="159026"/>
                  <a:pt x="2379372" y="166977"/>
                </a:cubicBezTo>
                <a:cubicBezTo>
                  <a:pt x="2393821" y="253675"/>
                  <a:pt x="2392238" y="222715"/>
                  <a:pt x="2379372" y="357808"/>
                </a:cubicBezTo>
                <a:cubicBezTo>
                  <a:pt x="2378577" y="366152"/>
                  <a:pt x="2376566" y="375046"/>
                  <a:pt x="2371420" y="381662"/>
                </a:cubicBezTo>
                <a:cubicBezTo>
                  <a:pt x="2355012" y="402758"/>
                  <a:pt x="2317739" y="437079"/>
                  <a:pt x="2291907" y="453224"/>
                </a:cubicBezTo>
                <a:cubicBezTo>
                  <a:pt x="2281856" y="459506"/>
                  <a:pt x="2270393" y="463246"/>
                  <a:pt x="2260102" y="469127"/>
                </a:cubicBezTo>
                <a:cubicBezTo>
                  <a:pt x="2251805" y="473868"/>
                  <a:pt x="2244981" y="481148"/>
                  <a:pt x="2236248" y="485029"/>
                </a:cubicBezTo>
                <a:cubicBezTo>
                  <a:pt x="2220930" y="491837"/>
                  <a:pt x="2204443" y="495631"/>
                  <a:pt x="2188540" y="500932"/>
                </a:cubicBezTo>
                <a:lnTo>
                  <a:pt x="2164686" y="508883"/>
                </a:lnTo>
                <a:cubicBezTo>
                  <a:pt x="2156735" y="511533"/>
                  <a:pt x="2149149" y="515794"/>
                  <a:pt x="2140832" y="516834"/>
                </a:cubicBezTo>
                <a:lnTo>
                  <a:pt x="2077222" y="524786"/>
                </a:lnTo>
                <a:cubicBezTo>
                  <a:pt x="1981806" y="522135"/>
                  <a:pt x="1886185" y="523635"/>
                  <a:pt x="1790975" y="516834"/>
                </a:cubicBezTo>
                <a:cubicBezTo>
                  <a:pt x="1774255" y="515640"/>
                  <a:pt x="1759170" y="506233"/>
                  <a:pt x="1743267" y="500932"/>
                </a:cubicBezTo>
                <a:lnTo>
                  <a:pt x="1719413" y="492981"/>
                </a:lnTo>
                <a:cubicBezTo>
                  <a:pt x="1711462" y="490330"/>
                  <a:pt x="1703690" y="487062"/>
                  <a:pt x="1695559" y="485029"/>
                </a:cubicBezTo>
                <a:lnTo>
                  <a:pt x="1663754" y="477078"/>
                </a:lnTo>
                <a:cubicBezTo>
                  <a:pt x="1626203" y="452043"/>
                  <a:pt x="1652739" y="465361"/>
                  <a:pt x="1600144" y="453224"/>
                </a:cubicBezTo>
                <a:cubicBezTo>
                  <a:pt x="1578847" y="448309"/>
                  <a:pt x="1558057" y="441119"/>
                  <a:pt x="1536533" y="437321"/>
                </a:cubicBezTo>
                <a:cubicBezTo>
                  <a:pt x="1512898" y="433150"/>
                  <a:pt x="1488731" y="432764"/>
                  <a:pt x="1464972" y="429370"/>
                </a:cubicBezTo>
                <a:cubicBezTo>
                  <a:pt x="1451593" y="427459"/>
                  <a:pt x="1438512" y="423837"/>
                  <a:pt x="1425215" y="421419"/>
                </a:cubicBezTo>
                <a:cubicBezTo>
                  <a:pt x="1363645" y="410224"/>
                  <a:pt x="1395710" y="419534"/>
                  <a:pt x="1353653" y="405516"/>
                </a:cubicBezTo>
                <a:cubicBezTo>
                  <a:pt x="1290043" y="408166"/>
                  <a:pt x="1226172" y="407132"/>
                  <a:pt x="1162822" y="413467"/>
                </a:cubicBezTo>
                <a:cubicBezTo>
                  <a:pt x="1146142" y="415135"/>
                  <a:pt x="1131017" y="424069"/>
                  <a:pt x="1115114" y="429370"/>
                </a:cubicBezTo>
                <a:lnTo>
                  <a:pt x="1091260" y="437321"/>
                </a:lnTo>
                <a:lnTo>
                  <a:pt x="1019699" y="461175"/>
                </a:lnTo>
                <a:cubicBezTo>
                  <a:pt x="1011748" y="463826"/>
                  <a:pt x="1003976" y="467094"/>
                  <a:pt x="995845" y="469127"/>
                </a:cubicBezTo>
                <a:lnTo>
                  <a:pt x="964039" y="477078"/>
                </a:lnTo>
                <a:cubicBezTo>
                  <a:pt x="956088" y="482379"/>
                  <a:pt x="948733" y="488707"/>
                  <a:pt x="940186" y="492981"/>
                </a:cubicBezTo>
                <a:cubicBezTo>
                  <a:pt x="932689" y="496729"/>
                  <a:pt x="924036" y="497631"/>
                  <a:pt x="916332" y="500932"/>
                </a:cubicBezTo>
                <a:cubicBezTo>
                  <a:pt x="905437" y="505601"/>
                  <a:pt x="894818" y="510953"/>
                  <a:pt x="884526" y="516834"/>
                </a:cubicBezTo>
                <a:cubicBezTo>
                  <a:pt x="876229" y="521575"/>
                  <a:pt x="868969" y="527996"/>
                  <a:pt x="860672" y="532737"/>
                </a:cubicBezTo>
                <a:cubicBezTo>
                  <a:pt x="850381" y="538618"/>
                  <a:pt x="839158" y="542759"/>
                  <a:pt x="828867" y="548640"/>
                </a:cubicBezTo>
                <a:cubicBezTo>
                  <a:pt x="820570" y="553381"/>
                  <a:pt x="813560" y="560268"/>
                  <a:pt x="805013" y="564542"/>
                </a:cubicBezTo>
                <a:cubicBezTo>
                  <a:pt x="792247" y="570925"/>
                  <a:pt x="777787" y="573610"/>
                  <a:pt x="765257" y="580445"/>
                </a:cubicBezTo>
                <a:cubicBezTo>
                  <a:pt x="748478" y="589597"/>
                  <a:pt x="732839" y="600782"/>
                  <a:pt x="717549" y="612250"/>
                </a:cubicBezTo>
                <a:cubicBezTo>
                  <a:pt x="706947" y="620201"/>
                  <a:pt x="697250" y="629529"/>
                  <a:pt x="685744" y="636104"/>
                </a:cubicBezTo>
                <a:cubicBezTo>
                  <a:pt x="678467" y="640262"/>
                  <a:pt x="669841" y="641405"/>
                  <a:pt x="661890" y="644055"/>
                </a:cubicBezTo>
                <a:cubicBezTo>
                  <a:pt x="641307" y="664638"/>
                  <a:pt x="618862" y="690202"/>
                  <a:pt x="590328" y="699714"/>
                </a:cubicBezTo>
                <a:cubicBezTo>
                  <a:pt x="582377" y="702365"/>
                  <a:pt x="573971" y="703918"/>
                  <a:pt x="566474" y="707666"/>
                </a:cubicBezTo>
                <a:cubicBezTo>
                  <a:pt x="557927" y="711940"/>
                  <a:pt x="551353" y="719687"/>
                  <a:pt x="542620" y="723568"/>
                </a:cubicBezTo>
                <a:cubicBezTo>
                  <a:pt x="527302" y="730376"/>
                  <a:pt x="494912" y="739471"/>
                  <a:pt x="494912" y="739471"/>
                </a:cubicBezTo>
                <a:cubicBezTo>
                  <a:pt x="486961" y="744772"/>
                  <a:pt x="479791" y="751493"/>
                  <a:pt x="471059" y="755374"/>
                </a:cubicBezTo>
                <a:cubicBezTo>
                  <a:pt x="455741" y="762182"/>
                  <a:pt x="439254" y="765975"/>
                  <a:pt x="423351" y="771276"/>
                </a:cubicBezTo>
                <a:cubicBezTo>
                  <a:pt x="415400" y="773926"/>
                  <a:pt x="407628" y="777194"/>
                  <a:pt x="399497" y="779227"/>
                </a:cubicBezTo>
                <a:cubicBezTo>
                  <a:pt x="359561" y="789212"/>
                  <a:pt x="378059" y="783723"/>
                  <a:pt x="343838" y="795130"/>
                </a:cubicBezTo>
                <a:cubicBezTo>
                  <a:pt x="277577" y="792480"/>
                  <a:pt x="211212" y="791742"/>
                  <a:pt x="145055" y="787179"/>
                </a:cubicBezTo>
                <a:cubicBezTo>
                  <a:pt x="134153" y="786427"/>
                  <a:pt x="123294" y="783532"/>
                  <a:pt x="113250" y="779227"/>
                </a:cubicBezTo>
                <a:cubicBezTo>
                  <a:pt x="5376" y="732995"/>
                  <a:pt x="166037" y="788871"/>
                  <a:pt x="65542" y="755374"/>
                </a:cubicBezTo>
                <a:cubicBezTo>
                  <a:pt x="60241" y="747423"/>
                  <a:pt x="57101" y="737490"/>
                  <a:pt x="49639" y="731520"/>
                </a:cubicBezTo>
                <a:cubicBezTo>
                  <a:pt x="43094" y="726284"/>
                  <a:pt x="31712" y="729494"/>
                  <a:pt x="25786" y="723568"/>
                </a:cubicBezTo>
                <a:cubicBezTo>
                  <a:pt x="12271" y="710053"/>
                  <a:pt x="-6020" y="675861"/>
                  <a:pt x="1932" y="644055"/>
                </a:cubicBezTo>
                <a:close/>
              </a:path>
            </a:pathLst>
          </a:cu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Prostoročno 34"/>
          <p:cNvSpPr/>
          <p:nvPr/>
        </p:nvSpPr>
        <p:spPr>
          <a:xfrm>
            <a:off x="1495354" y="1693628"/>
            <a:ext cx="2384883" cy="882643"/>
          </a:xfrm>
          <a:custGeom>
            <a:avLst/>
            <a:gdLst>
              <a:gd name="connsiteX0" fmla="*/ 110809 w 2384883"/>
              <a:gd name="connsiteY0" fmla="*/ 826935 h 882643"/>
              <a:gd name="connsiteX1" fmla="*/ 47199 w 2384883"/>
              <a:gd name="connsiteY1" fmla="*/ 795130 h 882643"/>
              <a:gd name="connsiteX2" fmla="*/ 23345 w 2384883"/>
              <a:gd name="connsiteY2" fmla="*/ 763325 h 882643"/>
              <a:gd name="connsiteX3" fmla="*/ 15394 w 2384883"/>
              <a:gd name="connsiteY3" fmla="*/ 532737 h 882643"/>
              <a:gd name="connsiteX4" fmla="*/ 31296 w 2384883"/>
              <a:gd name="connsiteY4" fmla="*/ 508883 h 882643"/>
              <a:gd name="connsiteX5" fmla="*/ 39248 w 2384883"/>
              <a:gd name="connsiteY5" fmla="*/ 485029 h 882643"/>
              <a:gd name="connsiteX6" fmla="*/ 47199 w 2384883"/>
              <a:gd name="connsiteY6" fmla="*/ 453224 h 882643"/>
              <a:gd name="connsiteX7" fmla="*/ 94907 w 2384883"/>
              <a:gd name="connsiteY7" fmla="*/ 421419 h 882643"/>
              <a:gd name="connsiteX8" fmla="*/ 126712 w 2384883"/>
              <a:gd name="connsiteY8" fmla="*/ 397565 h 882643"/>
              <a:gd name="connsiteX9" fmla="*/ 198274 w 2384883"/>
              <a:gd name="connsiteY9" fmla="*/ 381662 h 882643"/>
              <a:gd name="connsiteX10" fmla="*/ 261884 w 2384883"/>
              <a:gd name="connsiteY10" fmla="*/ 365760 h 882643"/>
              <a:gd name="connsiteX11" fmla="*/ 667401 w 2384883"/>
              <a:gd name="connsiteY11" fmla="*/ 357809 h 882643"/>
              <a:gd name="connsiteX12" fmla="*/ 731011 w 2384883"/>
              <a:gd name="connsiteY12" fmla="*/ 349857 h 882643"/>
              <a:gd name="connsiteX13" fmla="*/ 770768 w 2384883"/>
              <a:gd name="connsiteY13" fmla="*/ 341906 h 882643"/>
              <a:gd name="connsiteX14" fmla="*/ 834378 w 2384883"/>
              <a:gd name="connsiteY14" fmla="*/ 333955 h 882643"/>
              <a:gd name="connsiteX15" fmla="*/ 897989 w 2384883"/>
              <a:gd name="connsiteY15" fmla="*/ 318052 h 882643"/>
              <a:gd name="connsiteX16" fmla="*/ 1088820 w 2384883"/>
              <a:gd name="connsiteY16" fmla="*/ 302149 h 882643"/>
              <a:gd name="connsiteX17" fmla="*/ 1176284 w 2384883"/>
              <a:gd name="connsiteY17" fmla="*/ 286247 h 882643"/>
              <a:gd name="connsiteX18" fmla="*/ 1247846 w 2384883"/>
              <a:gd name="connsiteY18" fmla="*/ 270344 h 882643"/>
              <a:gd name="connsiteX19" fmla="*/ 1271700 w 2384883"/>
              <a:gd name="connsiteY19" fmla="*/ 254442 h 882643"/>
              <a:gd name="connsiteX20" fmla="*/ 1335310 w 2384883"/>
              <a:gd name="connsiteY20" fmla="*/ 230588 h 882643"/>
              <a:gd name="connsiteX21" fmla="*/ 1383018 w 2384883"/>
              <a:gd name="connsiteY21" fmla="*/ 198782 h 882643"/>
              <a:gd name="connsiteX22" fmla="*/ 1406872 w 2384883"/>
              <a:gd name="connsiteY22" fmla="*/ 182880 h 882643"/>
              <a:gd name="connsiteX23" fmla="*/ 1462531 w 2384883"/>
              <a:gd name="connsiteY23" fmla="*/ 151075 h 882643"/>
              <a:gd name="connsiteX24" fmla="*/ 1518190 w 2384883"/>
              <a:gd name="connsiteY24" fmla="*/ 111318 h 882643"/>
              <a:gd name="connsiteX25" fmla="*/ 1565898 w 2384883"/>
              <a:gd name="connsiteY25" fmla="*/ 95415 h 882643"/>
              <a:gd name="connsiteX26" fmla="*/ 1589752 w 2384883"/>
              <a:gd name="connsiteY26" fmla="*/ 87464 h 882643"/>
              <a:gd name="connsiteX27" fmla="*/ 1653363 w 2384883"/>
              <a:gd name="connsiteY27" fmla="*/ 55659 h 882643"/>
              <a:gd name="connsiteX28" fmla="*/ 1701070 w 2384883"/>
              <a:gd name="connsiteY28" fmla="*/ 39756 h 882643"/>
              <a:gd name="connsiteX29" fmla="*/ 1724924 w 2384883"/>
              <a:gd name="connsiteY29" fmla="*/ 23854 h 882643"/>
              <a:gd name="connsiteX30" fmla="*/ 1772632 w 2384883"/>
              <a:gd name="connsiteY30" fmla="*/ 15902 h 882643"/>
              <a:gd name="connsiteX31" fmla="*/ 1836243 w 2384883"/>
              <a:gd name="connsiteY31" fmla="*/ 0 h 882643"/>
              <a:gd name="connsiteX32" fmla="*/ 2082733 w 2384883"/>
              <a:gd name="connsiteY32" fmla="*/ 7951 h 882643"/>
              <a:gd name="connsiteX33" fmla="*/ 2138392 w 2384883"/>
              <a:gd name="connsiteY33" fmla="*/ 31805 h 882643"/>
              <a:gd name="connsiteX34" fmla="*/ 2178149 w 2384883"/>
              <a:gd name="connsiteY34" fmla="*/ 39756 h 882643"/>
              <a:gd name="connsiteX35" fmla="*/ 2202003 w 2384883"/>
              <a:gd name="connsiteY35" fmla="*/ 55659 h 882643"/>
              <a:gd name="connsiteX36" fmla="*/ 2233808 w 2384883"/>
              <a:gd name="connsiteY36" fmla="*/ 63610 h 882643"/>
              <a:gd name="connsiteX37" fmla="*/ 2281516 w 2384883"/>
              <a:gd name="connsiteY37" fmla="*/ 111318 h 882643"/>
              <a:gd name="connsiteX38" fmla="*/ 2305369 w 2384883"/>
              <a:gd name="connsiteY38" fmla="*/ 127221 h 882643"/>
              <a:gd name="connsiteX39" fmla="*/ 2337175 w 2384883"/>
              <a:gd name="connsiteY39" fmla="*/ 174929 h 882643"/>
              <a:gd name="connsiteX40" fmla="*/ 2361029 w 2384883"/>
              <a:gd name="connsiteY40" fmla="*/ 222636 h 882643"/>
              <a:gd name="connsiteX41" fmla="*/ 2384883 w 2384883"/>
              <a:gd name="connsiteY41" fmla="*/ 341906 h 882643"/>
              <a:gd name="connsiteX42" fmla="*/ 2361029 w 2384883"/>
              <a:gd name="connsiteY42" fmla="*/ 413468 h 882643"/>
              <a:gd name="connsiteX43" fmla="*/ 2353077 w 2384883"/>
              <a:gd name="connsiteY43" fmla="*/ 437322 h 882643"/>
              <a:gd name="connsiteX44" fmla="*/ 2329223 w 2384883"/>
              <a:gd name="connsiteY44" fmla="*/ 453224 h 882643"/>
              <a:gd name="connsiteX45" fmla="*/ 2281516 w 2384883"/>
              <a:gd name="connsiteY45" fmla="*/ 508883 h 882643"/>
              <a:gd name="connsiteX46" fmla="*/ 2257662 w 2384883"/>
              <a:gd name="connsiteY46" fmla="*/ 516835 h 882643"/>
              <a:gd name="connsiteX47" fmla="*/ 2233808 w 2384883"/>
              <a:gd name="connsiteY47" fmla="*/ 532737 h 882643"/>
              <a:gd name="connsiteX48" fmla="*/ 2202003 w 2384883"/>
              <a:gd name="connsiteY48" fmla="*/ 540689 h 882643"/>
              <a:gd name="connsiteX49" fmla="*/ 2178149 w 2384883"/>
              <a:gd name="connsiteY49" fmla="*/ 548640 h 882643"/>
              <a:gd name="connsiteX50" fmla="*/ 1629509 w 2384883"/>
              <a:gd name="connsiteY50" fmla="*/ 540689 h 882643"/>
              <a:gd name="connsiteX51" fmla="*/ 1589752 w 2384883"/>
              <a:gd name="connsiteY51" fmla="*/ 532737 h 882643"/>
              <a:gd name="connsiteX52" fmla="*/ 1534093 w 2384883"/>
              <a:gd name="connsiteY52" fmla="*/ 524786 h 882643"/>
              <a:gd name="connsiteX53" fmla="*/ 1303505 w 2384883"/>
              <a:gd name="connsiteY53" fmla="*/ 492981 h 882643"/>
              <a:gd name="connsiteX54" fmla="*/ 1231943 w 2384883"/>
              <a:gd name="connsiteY54" fmla="*/ 477078 h 882643"/>
              <a:gd name="connsiteX55" fmla="*/ 1041112 w 2384883"/>
              <a:gd name="connsiteY55" fmla="*/ 485029 h 882643"/>
              <a:gd name="connsiteX56" fmla="*/ 953648 w 2384883"/>
              <a:gd name="connsiteY56" fmla="*/ 500932 h 882643"/>
              <a:gd name="connsiteX57" fmla="*/ 858232 w 2384883"/>
              <a:gd name="connsiteY57" fmla="*/ 508883 h 882643"/>
              <a:gd name="connsiteX58" fmla="*/ 834378 w 2384883"/>
              <a:gd name="connsiteY58" fmla="*/ 516835 h 882643"/>
              <a:gd name="connsiteX59" fmla="*/ 738963 w 2384883"/>
              <a:gd name="connsiteY59" fmla="*/ 532737 h 882643"/>
              <a:gd name="connsiteX60" fmla="*/ 691255 w 2384883"/>
              <a:gd name="connsiteY60" fmla="*/ 556591 h 882643"/>
              <a:gd name="connsiteX61" fmla="*/ 643547 w 2384883"/>
              <a:gd name="connsiteY61" fmla="*/ 572494 h 882643"/>
              <a:gd name="connsiteX62" fmla="*/ 595839 w 2384883"/>
              <a:gd name="connsiteY62" fmla="*/ 604299 h 882643"/>
              <a:gd name="connsiteX63" fmla="*/ 564034 w 2384883"/>
              <a:gd name="connsiteY63" fmla="*/ 652007 h 882643"/>
              <a:gd name="connsiteX64" fmla="*/ 532229 w 2384883"/>
              <a:gd name="connsiteY64" fmla="*/ 763325 h 882643"/>
              <a:gd name="connsiteX65" fmla="*/ 468618 w 2384883"/>
              <a:gd name="connsiteY65" fmla="*/ 803082 h 882643"/>
              <a:gd name="connsiteX66" fmla="*/ 420910 w 2384883"/>
              <a:gd name="connsiteY66" fmla="*/ 834887 h 882643"/>
              <a:gd name="connsiteX67" fmla="*/ 349349 w 2384883"/>
              <a:gd name="connsiteY67" fmla="*/ 858741 h 882643"/>
              <a:gd name="connsiteX68" fmla="*/ 325495 w 2384883"/>
              <a:gd name="connsiteY68" fmla="*/ 866692 h 882643"/>
              <a:gd name="connsiteX69" fmla="*/ 222128 w 2384883"/>
              <a:gd name="connsiteY69" fmla="*/ 874643 h 882643"/>
              <a:gd name="connsiteX70" fmla="*/ 198274 w 2384883"/>
              <a:gd name="connsiteY70" fmla="*/ 882595 h 882643"/>
              <a:gd name="connsiteX71" fmla="*/ 118761 w 2384883"/>
              <a:gd name="connsiteY71" fmla="*/ 866692 h 882643"/>
              <a:gd name="connsiteX72" fmla="*/ 71053 w 2384883"/>
              <a:gd name="connsiteY72" fmla="*/ 858741 h 88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384883" h="882643">
                <a:moveTo>
                  <a:pt x="110809" y="826935"/>
                </a:moveTo>
                <a:cubicBezTo>
                  <a:pt x="91825" y="819341"/>
                  <a:pt x="63080" y="811011"/>
                  <a:pt x="47199" y="795130"/>
                </a:cubicBezTo>
                <a:cubicBezTo>
                  <a:pt x="37828" y="785759"/>
                  <a:pt x="31296" y="773927"/>
                  <a:pt x="23345" y="763325"/>
                </a:cubicBezTo>
                <a:cubicBezTo>
                  <a:pt x="-8922" y="666519"/>
                  <a:pt x="-3948" y="700374"/>
                  <a:pt x="15394" y="532737"/>
                </a:cubicBezTo>
                <a:cubicBezTo>
                  <a:pt x="16489" y="523244"/>
                  <a:pt x="27022" y="517430"/>
                  <a:pt x="31296" y="508883"/>
                </a:cubicBezTo>
                <a:cubicBezTo>
                  <a:pt x="35044" y="501386"/>
                  <a:pt x="36945" y="493088"/>
                  <a:pt x="39248" y="485029"/>
                </a:cubicBezTo>
                <a:cubicBezTo>
                  <a:pt x="42250" y="474522"/>
                  <a:pt x="40003" y="461448"/>
                  <a:pt x="47199" y="453224"/>
                </a:cubicBezTo>
                <a:cubicBezTo>
                  <a:pt x="59785" y="438840"/>
                  <a:pt x="79617" y="432887"/>
                  <a:pt x="94907" y="421419"/>
                </a:cubicBezTo>
                <a:cubicBezTo>
                  <a:pt x="105509" y="413468"/>
                  <a:pt x="115206" y="404140"/>
                  <a:pt x="126712" y="397565"/>
                </a:cubicBezTo>
                <a:cubicBezTo>
                  <a:pt x="143795" y="387803"/>
                  <a:pt x="184742" y="384669"/>
                  <a:pt x="198274" y="381662"/>
                </a:cubicBezTo>
                <a:cubicBezTo>
                  <a:pt x="230587" y="374481"/>
                  <a:pt x="220943" y="367222"/>
                  <a:pt x="261884" y="365760"/>
                </a:cubicBezTo>
                <a:cubicBezTo>
                  <a:pt x="396996" y="360935"/>
                  <a:pt x="532229" y="360459"/>
                  <a:pt x="667401" y="357809"/>
                </a:cubicBezTo>
                <a:cubicBezTo>
                  <a:pt x="688604" y="355158"/>
                  <a:pt x="709891" y="353106"/>
                  <a:pt x="731011" y="349857"/>
                </a:cubicBezTo>
                <a:cubicBezTo>
                  <a:pt x="744369" y="347802"/>
                  <a:pt x="757410" y="343961"/>
                  <a:pt x="770768" y="341906"/>
                </a:cubicBezTo>
                <a:cubicBezTo>
                  <a:pt x="791888" y="338657"/>
                  <a:pt x="813175" y="336605"/>
                  <a:pt x="834378" y="333955"/>
                </a:cubicBezTo>
                <a:cubicBezTo>
                  <a:pt x="855582" y="328654"/>
                  <a:pt x="876241" y="320227"/>
                  <a:pt x="897989" y="318052"/>
                </a:cubicBezTo>
                <a:cubicBezTo>
                  <a:pt x="1014518" y="306400"/>
                  <a:pt x="950933" y="311999"/>
                  <a:pt x="1088820" y="302149"/>
                </a:cubicBezTo>
                <a:cubicBezTo>
                  <a:pt x="1110084" y="298605"/>
                  <a:pt x="1154061" y="291803"/>
                  <a:pt x="1176284" y="286247"/>
                </a:cubicBezTo>
                <a:cubicBezTo>
                  <a:pt x="1254584" y="266671"/>
                  <a:pt x="1116563" y="292224"/>
                  <a:pt x="1247846" y="270344"/>
                </a:cubicBezTo>
                <a:cubicBezTo>
                  <a:pt x="1255797" y="265043"/>
                  <a:pt x="1263153" y="258716"/>
                  <a:pt x="1271700" y="254442"/>
                </a:cubicBezTo>
                <a:cubicBezTo>
                  <a:pt x="1290722" y="244931"/>
                  <a:pt x="1314661" y="237471"/>
                  <a:pt x="1335310" y="230588"/>
                </a:cubicBezTo>
                <a:lnTo>
                  <a:pt x="1383018" y="198782"/>
                </a:lnTo>
                <a:cubicBezTo>
                  <a:pt x="1390969" y="193481"/>
                  <a:pt x="1399227" y="188614"/>
                  <a:pt x="1406872" y="182880"/>
                </a:cubicBezTo>
                <a:cubicBezTo>
                  <a:pt x="1445382" y="153997"/>
                  <a:pt x="1426105" y="163217"/>
                  <a:pt x="1462531" y="151075"/>
                </a:cubicBezTo>
                <a:cubicBezTo>
                  <a:pt x="1466802" y="147872"/>
                  <a:pt x="1508678" y="115546"/>
                  <a:pt x="1518190" y="111318"/>
                </a:cubicBezTo>
                <a:cubicBezTo>
                  <a:pt x="1533508" y="104510"/>
                  <a:pt x="1549995" y="100716"/>
                  <a:pt x="1565898" y="95415"/>
                </a:cubicBezTo>
                <a:cubicBezTo>
                  <a:pt x="1573849" y="92765"/>
                  <a:pt x="1582778" y="92113"/>
                  <a:pt x="1589752" y="87464"/>
                </a:cubicBezTo>
                <a:cubicBezTo>
                  <a:pt x="1621575" y="66249"/>
                  <a:pt x="1610569" y="71221"/>
                  <a:pt x="1653363" y="55659"/>
                </a:cubicBezTo>
                <a:cubicBezTo>
                  <a:pt x="1669116" y="49930"/>
                  <a:pt x="1687122" y="49054"/>
                  <a:pt x="1701070" y="39756"/>
                </a:cubicBezTo>
                <a:cubicBezTo>
                  <a:pt x="1709021" y="34455"/>
                  <a:pt x="1715858" y="26876"/>
                  <a:pt x="1724924" y="23854"/>
                </a:cubicBezTo>
                <a:cubicBezTo>
                  <a:pt x="1740219" y="18756"/>
                  <a:pt x="1756868" y="19280"/>
                  <a:pt x="1772632" y="15902"/>
                </a:cubicBezTo>
                <a:cubicBezTo>
                  <a:pt x="1794003" y="11323"/>
                  <a:pt x="1836243" y="0"/>
                  <a:pt x="1836243" y="0"/>
                </a:cubicBezTo>
                <a:cubicBezTo>
                  <a:pt x="1918406" y="2650"/>
                  <a:pt x="2000661" y="3261"/>
                  <a:pt x="2082733" y="7951"/>
                </a:cubicBezTo>
                <a:cubicBezTo>
                  <a:pt x="2133460" y="10850"/>
                  <a:pt x="2097006" y="16285"/>
                  <a:pt x="2138392" y="31805"/>
                </a:cubicBezTo>
                <a:cubicBezTo>
                  <a:pt x="2151046" y="36550"/>
                  <a:pt x="2164897" y="37106"/>
                  <a:pt x="2178149" y="39756"/>
                </a:cubicBezTo>
                <a:cubicBezTo>
                  <a:pt x="2186100" y="45057"/>
                  <a:pt x="2193219" y="51895"/>
                  <a:pt x="2202003" y="55659"/>
                </a:cubicBezTo>
                <a:cubicBezTo>
                  <a:pt x="2212047" y="59964"/>
                  <a:pt x="2224855" y="57343"/>
                  <a:pt x="2233808" y="63610"/>
                </a:cubicBezTo>
                <a:cubicBezTo>
                  <a:pt x="2252232" y="76507"/>
                  <a:pt x="2262804" y="98842"/>
                  <a:pt x="2281516" y="111318"/>
                </a:cubicBezTo>
                <a:lnTo>
                  <a:pt x="2305369" y="127221"/>
                </a:lnTo>
                <a:cubicBezTo>
                  <a:pt x="2315971" y="143124"/>
                  <a:pt x="2331131" y="156797"/>
                  <a:pt x="2337175" y="174929"/>
                </a:cubicBezTo>
                <a:cubicBezTo>
                  <a:pt x="2348148" y="207848"/>
                  <a:pt x="2340477" y="191809"/>
                  <a:pt x="2361029" y="222636"/>
                </a:cubicBezTo>
                <a:cubicBezTo>
                  <a:pt x="2381476" y="304429"/>
                  <a:pt x="2373840" y="264611"/>
                  <a:pt x="2384883" y="341906"/>
                </a:cubicBezTo>
                <a:cubicBezTo>
                  <a:pt x="2370120" y="430474"/>
                  <a:pt x="2388979" y="357568"/>
                  <a:pt x="2361029" y="413468"/>
                </a:cubicBezTo>
                <a:cubicBezTo>
                  <a:pt x="2357281" y="420965"/>
                  <a:pt x="2358313" y="430777"/>
                  <a:pt x="2353077" y="437322"/>
                </a:cubicBezTo>
                <a:cubicBezTo>
                  <a:pt x="2347107" y="444784"/>
                  <a:pt x="2337174" y="447923"/>
                  <a:pt x="2329223" y="453224"/>
                </a:cubicBezTo>
                <a:cubicBezTo>
                  <a:pt x="2318202" y="467919"/>
                  <a:pt x="2298126" y="497809"/>
                  <a:pt x="2281516" y="508883"/>
                </a:cubicBezTo>
                <a:cubicBezTo>
                  <a:pt x="2274542" y="513532"/>
                  <a:pt x="2265159" y="513087"/>
                  <a:pt x="2257662" y="516835"/>
                </a:cubicBezTo>
                <a:cubicBezTo>
                  <a:pt x="2249115" y="521109"/>
                  <a:pt x="2242592" y="528973"/>
                  <a:pt x="2233808" y="532737"/>
                </a:cubicBezTo>
                <a:cubicBezTo>
                  <a:pt x="2223764" y="537042"/>
                  <a:pt x="2212511" y="537687"/>
                  <a:pt x="2202003" y="540689"/>
                </a:cubicBezTo>
                <a:cubicBezTo>
                  <a:pt x="2193944" y="542992"/>
                  <a:pt x="2186100" y="545990"/>
                  <a:pt x="2178149" y="548640"/>
                </a:cubicBezTo>
                <a:lnTo>
                  <a:pt x="1629509" y="540689"/>
                </a:lnTo>
                <a:cubicBezTo>
                  <a:pt x="1615999" y="540324"/>
                  <a:pt x="1603083" y="534959"/>
                  <a:pt x="1589752" y="532737"/>
                </a:cubicBezTo>
                <a:cubicBezTo>
                  <a:pt x="1571266" y="529656"/>
                  <a:pt x="1552579" y="527867"/>
                  <a:pt x="1534093" y="524786"/>
                </a:cubicBezTo>
                <a:cubicBezTo>
                  <a:pt x="1347888" y="493752"/>
                  <a:pt x="1458191" y="505871"/>
                  <a:pt x="1303505" y="492981"/>
                </a:cubicBezTo>
                <a:cubicBezTo>
                  <a:pt x="1279651" y="487680"/>
                  <a:pt x="1256368" y="477818"/>
                  <a:pt x="1231943" y="477078"/>
                </a:cubicBezTo>
                <a:cubicBezTo>
                  <a:pt x="1168307" y="475149"/>
                  <a:pt x="1104545" y="479592"/>
                  <a:pt x="1041112" y="485029"/>
                </a:cubicBezTo>
                <a:cubicBezTo>
                  <a:pt x="1011588" y="487560"/>
                  <a:pt x="983032" y="497099"/>
                  <a:pt x="953648" y="500932"/>
                </a:cubicBezTo>
                <a:cubicBezTo>
                  <a:pt x="922001" y="505060"/>
                  <a:pt x="890037" y="506233"/>
                  <a:pt x="858232" y="508883"/>
                </a:cubicBezTo>
                <a:cubicBezTo>
                  <a:pt x="850281" y="511534"/>
                  <a:pt x="842597" y="515191"/>
                  <a:pt x="834378" y="516835"/>
                </a:cubicBezTo>
                <a:cubicBezTo>
                  <a:pt x="767064" y="530298"/>
                  <a:pt x="795853" y="518514"/>
                  <a:pt x="738963" y="532737"/>
                </a:cubicBezTo>
                <a:cubicBezTo>
                  <a:pt x="689256" y="545164"/>
                  <a:pt x="741223" y="534383"/>
                  <a:pt x="691255" y="556591"/>
                </a:cubicBezTo>
                <a:cubicBezTo>
                  <a:pt x="675937" y="563399"/>
                  <a:pt x="657495" y="563196"/>
                  <a:pt x="643547" y="572494"/>
                </a:cubicBezTo>
                <a:lnTo>
                  <a:pt x="595839" y="604299"/>
                </a:lnTo>
                <a:cubicBezTo>
                  <a:pt x="585237" y="620202"/>
                  <a:pt x="565621" y="632960"/>
                  <a:pt x="564034" y="652007"/>
                </a:cubicBezTo>
                <a:cubicBezTo>
                  <a:pt x="555289" y="756945"/>
                  <a:pt x="582638" y="729718"/>
                  <a:pt x="532229" y="763325"/>
                </a:cubicBezTo>
                <a:cubicBezTo>
                  <a:pt x="494081" y="820546"/>
                  <a:pt x="548101" y="750094"/>
                  <a:pt x="468618" y="803082"/>
                </a:cubicBezTo>
                <a:cubicBezTo>
                  <a:pt x="452715" y="813684"/>
                  <a:pt x="439042" y="828843"/>
                  <a:pt x="420910" y="834887"/>
                </a:cubicBezTo>
                <a:lnTo>
                  <a:pt x="349349" y="858741"/>
                </a:lnTo>
                <a:cubicBezTo>
                  <a:pt x="341398" y="861391"/>
                  <a:pt x="333852" y="866049"/>
                  <a:pt x="325495" y="866692"/>
                </a:cubicBezTo>
                <a:lnTo>
                  <a:pt x="222128" y="874643"/>
                </a:lnTo>
                <a:cubicBezTo>
                  <a:pt x="214177" y="877294"/>
                  <a:pt x="206631" y="883238"/>
                  <a:pt x="198274" y="882595"/>
                </a:cubicBezTo>
                <a:cubicBezTo>
                  <a:pt x="171324" y="880522"/>
                  <a:pt x="145265" y="871993"/>
                  <a:pt x="118761" y="866692"/>
                </a:cubicBezTo>
                <a:cubicBezTo>
                  <a:pt x="76407" y="858221"/>
                  <a:pt x="92518" y="858741"/>
                  <a:pt x="71053" y="8587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896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717932" y="476673"/>
            <a:ext cx="8353144" cy="5904656"/>
          </a:xfrm>
          <a:prstGeom prst="rect">
            <a:avLst/>
          </a:prstGeom>
        </p:spPr>
      </p:pic>
      <p:sp>
        <p:nvSpPr>
          <p:cNvPr id="6" name="Pravokotnik 5"/>
          <p:cNvSpPr/>
          <p:nvPr/>
        </p:nvSpPr>
        <p:spPr>
          <a:xfrm>
            <a:off x="333771" y="404664"/>
            <a:ext cx="2861189" cy="237626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Primer naloge na 2. ravni zahtevnosti, besedilne spretnosti.</a:t>
            </a:r>
            <a:endParaRPr lang="en-GB" dirty="0"/>
          </a:p>
        </p:txBody>
      </p:sp>
      <p:sp>
        <p:nvSpPr>
          <p:cNvPr id="7" name="Pravokotnik 6"/>
          <p:cNvSpPr/>
          <p:nvPr/>
        </p:nvSpPr>
        <p:spPr>
          <a:xfrm>
            <a:off x="314641" y="2996952"/>
            <a:ext cx="2880320" cy="3096344"/>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solidFill>
                  <a:schemeClr val="tx2"/>
                </a:solidFill>
                <a:latin typeface="Calibri Light" panose="020F0302020204030204" pitchFamily="34" charset="0"/>
                <a:cs typeface="Calibri Light" panose="020F0302020204030204" pitchFamily="34" charset="0"/>
              </a:rPr>
              <a:t>Na 2. ravni zahtevnosti so besedila lahko zvezna (povedi in odstavki), nezvezna (urejena v tabele, grafe ali druge oblike, ki niso v odstavkih). V besedilu so lahko nasprotujoči si podatki. Potrebno je tudi logično sklepati, povezovati več podatkov na podlagi danih meril. </a:t>
            </a:r>
            <a:endParaRPr lang="en-GB" sz="1600" dirty="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546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a:extLst>
              <a:ext uri="{28A0092B-C50C-407E-A947-70E740481C1C}">
                <a14:useLocalDpi xmlns:a14="http://schemas.microsoft.com/office/drawing/2010/main" val="0"/>
              </a:ext>
            </a:extLst>
          </a:blip>
          <a:stretch>
            <a:fillRect/>
          </a:stretch>
        </p:blipFill>
        <p:spPr>
          <a:xfrm>
            <a:off x="3358108" y="188640"/>
            <a:ext cx="8758709" cy="6336704"/>
          </a:xfrm>
          <a:prstGeom prst="rect">
            <a:avLst/>
          </a:prstGeom>
        </p:spPr>
      </p:pic>
      <p:sp>
        <p:nvSpPr>
          <p:cNvPr id="6" name="Pravokotnik 5"/>
          <p:cNvSpPr/>
          <p:nvPr/>
        </p:nvSpPr>
        <p:spPr>
          <a:xfrm>
            <a:off x="333771" y="404664"/>
            <a:ext cx="2861189" cy="237626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Primer naloge na 3. ravni zahtevnosti, besedilne spretnosti.</a:t>
            </a:r>
            <a:endParaRPr lang="en-GB" dirty="0"/>
          </a:p>
        </p:txBody>
      </p:sp>
      <p:sp>
        <p:nvSpPr>
          <p:cNvPr id="7" name="Pravokotnik 6"/>
          <p:cNvSpPr/>
          <p:nvPr/>
        </p:nvSpPr>
        <p:spPr>
          <a:xfrm>
            <a:off x="314641" y="2996952"/>
            <a:ext cx="2880320" cy="3096344"/>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solidFill>
                  <a:schemeClr val="tx2"/>
                </a:solidFill>
                <a:latin typeface="Calibri Light" panose="020F0302020204030204" pitchFamily="34" charset="0"/>
                <a:cs typeface="Calibri Light" panose="020F0302020204030204" pitchFamily="34" charset="0"/>
              </a:rPr>
              <a:t>Na 3. ravni zahtevnosti so besedila daljša in bolj zapletena. Za uspešno rešitev naloge je potrebno razumevanje besedila in retoričnih struktur, še posebno pri krmarjenju po zapletenih digitalnih besedilih. Veliko nalog zahteva, da odrasli izluščijo pomen iz obsežnejših delov besedila ali opravijo več korakov za oblikovanje odgovorov.  </a:t>
            </a:r>
            <a:endParaRPr lang="en-GB" sz="1600" dirty="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101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17747" y="2060848"/>
            <a:ext cx="5806453" cy="4104456"/>
          </a:xfrm>
          <a:prstGeom prst="rect">
            <a:avLst/>
          </a:prstGeom>
        </p:spPr>
      </p:pic>
      <p:pic>
        <p:nvPicPr>
          <p:cNvPr id="3" name="Slika 2"/>
          <p:cNvPicPr/>
          <p:nvPr/>
        </p:nvPicPr>
        <p:blipFill>
          <a:blip r:embed="rId3">
            <a:extLst>
              <a:ext uri="{28A0092B-C50C-407E-A947-70E740481C1C}">
                <a14:useLocalDpi xmlns:a14="http://schemas.microsoft.com/office/drawing/2010/main" val="0"/>
              </a:ext>
            </a:extLst>
          </a:blip>
          <a:stretch>
            <a:fillRect/>
          </a:stretch>
        </p:blipFill>
        <p:spPr>
          <a:xfrm>
            <a:off x="6238428" y="2060848"/>
            <a:ext cx="5662365" cy="4104456"/>
          </a:xfrm>
          <a:prstGeom prst="rect">
            <a:avLst/>
          </a:prstGeom>
        </p:spPr>
      </p:pic>
      <p:sp>
        <p:nvSpPr>
          <p:cNvPr id="4" name="PoljeZBesedilom 3"/>
          <p:cNvSpPr txBox="1"/>
          <p:nvPr/>
        </p:nvSpPr>
        <p:spPr>
          <a:xfrm>
            <a:off x="7534572" y="296104"/>
            <a:ext cx="2538817" cy="461417"/>
          </a:xfrm>
          <a:prstGeom prst="rect">
            <a:avLst/>
          </a:prstGeom>
          <a:noFill/>
        </p:spPr>
        <p:txBody>
          <a:bodyPr wrap="none" rtlCol="0">
            <a:spAutoFit/>
          </a:bodyPr>
          <a:lstStyle/>
          <a:p>
            <a:r>
              <a:rPr lang="sl-SI" sz="2399" dirty="0"/>
              <a:t>Klasično branje </a:t>
            </a:r>
          </a:p>
        </p:txBody>
      </p:sp>
      <p:sp>
        <p:nvSpPr>
          <p:cNvPr id="5" name="PoljeZBesedilom 4"/>
          <p:cNvSpPr txBox="1"/>
          <p:nvPr/>
        </p:nvSpPr>
        <p:spPr>
          <a:xfrm>
            <a:off x="117747" y="303287"/>
            <a:ext cx="3910629" cy="461417"/>
          </a:xfrm>
          <a:prstGeom prst="rect">
            <a:avLst/>
          </a:prstGeom>
          <a:noFill/>
        </p:spPr>
        <p:txBody>
          <a:bodyPr wrap="none" rtlCol="0">
            <a:spAutoFit/>
          </a:bodyPr>
          <a:lstStyle/>
          <a:p>
            <a:r>
              <a:rPr lang="sl-SI" sz="2399" dirty="0"/>
              <a:t>Branje v digitalnem svetu</a:t>
            </a:r>
          </a:p>
        </p:txBody>
      </p:sp>
      <p:pic>
        <p:nvPicPr>
          <p:cNvPr id="6" name="Slika 5"/>
          <p:cNvPicPr>
            <a:picLocks noChangeAspect="1"/>
          </p:cNvPicPr>
          <p:nvPr/>
        </p:nvPicPr>
        <p:blipFill rotWithShape="1">
          <a:blip r:embed="rId4"/>
          <a:srcRect l="14391" t="4847" r="20737" b="9062"/>
          <a:stretch/>
        </p:blipFill>
        <p:spPr>
          <a:xfrm>
            <a:off x="9043907" y="829471"/>
            <a:ext cx="1541719" cy="1150860"/>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rotWithShape="1">
          <a:blip r:embed="rId5" cstate="print">
            <a:extLst>
              <a:ext uri="{28A0092B-C50C-407E-A947-70E740481C1C}">
                <a14:useLocalDpi xmlns:a14="http://schemas.microsoft.com/office/drawing/2010/main" val="0"/>
              </a:ext>
            </a:extLst>
          </a:blip>
          <a:srcRect t="37339" r="29490" b="26901"/>
          <a:stretch/>
        </p:blipFill>
        <p:spPr>
          <a:xfrm>
            <a:off x="1131429" y="784664"/>
            <a:ext cx="1574181" cy="1152128"/>
          </a:xfrm>
          <a:prstGeom prst="rect">
            <a:avLst/>
          </a:prstGeom>
          <a:ln>
            <a:noFill/>
          </a:ln>
          <a:effectLst>
            <a:outerShdw blurRad="292100" dist="139700" dir="2700000" algn="tl" rotWithShape="0">
              <a:srgbClr val="333333">
                <a:alpha val="65000"/>
              </a:srgbClr>
            </a:outerShdw>
          </a:effectLst>
        </p:spPr>
      </p:pic>
      <p:cxnSp>
        <p:nvCxnSpPr>
          <p:cNvPr id="8" name="Raven puščični povezovalnik 7"/>
          <p:cNvCxnSpPr/>
          <p:nvPr/>
        </p:nvCxnSpPr>
        <p:spPr>
          <a:xfrm flipH="1">
            <a:off x="2964436" y="800562"/>
            <a:ext cx="609696" cy="39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a:off x="7966620" y="764704"/>
            <a:ext cx="72008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PoljeZBesedilom 11"/>
          <p:cNvSpPr txBox="1"/>
          <p:nvPr/>
        </p:nvSpPr>
        <p:spPr>
          <a:xfrm>
            <a:off x="4320401" y="1143423"/>
            <a:ext cx="3128568" cy="522956"/>
          </a:xfrm>
          <a:prstGeom prst="rect">
            <a:avLst/>
          </a:prstGeom>
          <a:noFill/>
        </p:spPr>
        <p:txBody>
          <a:bodyPr wrap="none" rtlCol="0">
            <a:spAutoFit/>
          </a:bodyPr>
          <a:lstStyle/>
          <a:p>
            <a:r>
              <a:rPr lang="sl-SI" sz="2799" dirty="0"/>
              <a:t>V čem je razlika?</a:t>
            </a:r>
          </a:p>
        </p:txBody>
      </p:sp>
      <p:sp>
        <p:nvSpPr>
          <p:cNvPr id="13" name="PoljeZBesedilom 12"/>
          <p:cNvSpPr txBox="1"/>
          <p:nvPr/>
        </p:nvSpPr>
        <p:spPr>
          <a:xfrm>
            <a:off x="156725" y="6282078"/>
            <a:ext cx="11744068" cy="461417"/>
          </a:xfrm>
          <a:prstGeom prst="rect">
            <a:avLst/>
          </a:prstGeom>
          <a:noFill/>
        </p:spPr>
        <p:txBody>
          <a:bodyPr wrap="none" rtlCol="0">
            <a:spAutoFit/>
          </a:bodyPr>
          <a:lstStyle/>
          <a:p>
            <a:r>
              <a:rPr lang="sl-SI" sz="2399" dirty="0">
                <a:solidFill>
                  <a:srgbClr val="FF0000"/>
                </a:solidFill>
              </a:rPr>
              <a:t>Oboje zahteva  podobne veščine,  njihova kombinacija in poudarki so </a:t>
            </a:r>
            <a:r>
              <a:rPr lang="sl-SI" sz="2399" dirty="0" smtClean="0">
                <a:solidFill>
                  <a:srgbClr val="FF0000"/>
                </a:solidFill>
              </a:rPr>
              <a:t>različni.</a:t>
            </a:r>
            <a:endParaRPr lang="sl-SI" sz="2399" dirty="0">
              <a:solidFill>
                <a:srgbClr val="FF0000"/>
              </a:solidFill>
            </a:endParaRPr>
          </a:p>
        </p:txBody>
      </p:sp>
    </p:spTree>
    <p:extLst>
      <p:ext uri="{BB962C8B-B14F-4D97-AF65-F5344CB8AC3E}">
        <p14:creationId xmlns:p14="http://schemas.microsoft.com/office/powerpoint/2010/main" val="204298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srcRect t="7739"/>
          <a:stretch/>
        </p:blipFill>
        <p:spPr>
          <a:xfrm>
            <a:off x="405780" y="108529"/>
            <a:ext cx="11121598" cy="6610073"/>
          </a:xfrm>
          <a:prstGeom prst="rect">
            <a:avLst/>
          </a:prstGeom>
        </p:spPr>
      </p:pic>
      <p:sp>
        <p:nvSpPr>
          <p:cNvPr id="2" name="Naslov 1"/>
          <p:cNvSpPr>
            <a:spLocks noGrp="1"/>
          </p:cNvSpPr>
          <p:nvPr>
            <p:ph type="title"/>
          </p:nvPr>
        </p:nvSpPr>
        <p:spPr/>
        <p:txBody>
          <a:bodyPr/>
          <a:lstStyle/>
          <a:p>
            <a:r>
              <a:rPr lang="sl-SI" dirty="0" smtClean="0"/>
              <a:t> </a:t>
            </a:r>
            <a:endParaRPr lang="en-GB" dirty="0"/>
          </a:p>
        </p:txBody>
      </p:sp>
    </p:spTree>
    <p:extLst>
      <p:ext uri="{BB962C8B-B14F-4D97-AF65-F5344CB8AC3E}">
        <p14:creationId xmlns:p14="http://schemas.microsoft.com/office/powerpoint/2010/main" val="106401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4855196" y="949344"/>
            <a:ext cx="7215880" cy="5632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2399">
              <a:solidFill>
                <a:prstClr val="white"/>
              </a:solidFill>
              <a:latin typeface="Calibri"/>
            </a:endParaRPr>
          </a:p>
        </p:txBody>
      </p:sp>
      <p:sp>
        <p:nvSpPr>
          <p:cNvPr id="2" name="Pravokotnik 1"/>
          <p:cNvSpPr/>
          <p:nvPr/>
        </p:nvSpPr>
        <p:spPr>
          <a:xfrm>
            <a:off x="469635" y="949345"/>
            <a:ext cx="3104497" cy="56325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2399">
              <a:solidFill>
                <a:prstClr val="white"/>
              </a:solidFill>
              <a:latin typeface="Calibri"/>
            </a:endParaRPr>
          </a:p>
        </p:txBody>
      </p:sp>
      <p:sp>
        <p:nvSpPr>
          <p:cNvPr id="3" name="Pravokotnik 2"/>
          <p:cNvSpPr/>
          <p:nvPr/>
        </p:nvSpPr>
        <p:spPr>
          <a:xfrm>
            <a:off x="4942284" y="1133931"/>
            <a:ext cx="6586312" cy="5319405"/>
          </a:xfrm>
          <a:prstGeom prst="rect">
            <a:avLst/>
          </a:prstGeom>
        </p:spPr>
        <p:txBody>
          <a:bodyPr wrap="square">
            <a:spAutoFit/>
          </a:bodyPr>
          <a:lstStyle/>
          <a:p>
            <a:pPr>
              <a:lnSpc>
                <a:spcPts val="1999"/>
              </a:lnSpc>
            </a:pPr>
            <a:r>
              <a:rPr lang="sl-SI" sz="1900" b="1" dirty="0" smtClean="0">
                <a:latin typeface="Century Gothic" panose="020B0502020202020204" pitchFamily="34" charset="0"/>
              </a:rPr>
              <a:t>Obseg </a:t>
            </a:r>
            <a:r>
              <a:rPr lang="sl-SI" sz="1900" b="1" dirty="0">
                <a:latin typeface="Century Gothic" panose="020B0502020202020204" pitchFamily="34" charset="0"/>
              </a:rPr>
              <a:t>besedišča</a:t>
            </a:r>
            <a:r>
              <a:rPr lang="sl-SI" sz="1900" dirty="0">
                <a:latin typeface="Century Gothic" panose="020B0502020202020204" pitchFamily="34" charset="0"/>
              </a:rPr>
              <a:t>: </a:t>
            </a:r>
          </a:p>
          <a:p>
            <a:pPr lvl="0"/>
            <a:r>
              <a:rPr lang="sl-SI" sz="1900" dirty="0">
                <a:latin typeface="Century Gothic" panose="020B0502020202020204" pitchFamily="34" charset="0"/>
              </a:rPr>
              <a:t>Več besed poznamo, bolje razumemo tisto, kar beremo. Z vajami iz besedišča, merimo sposobnost razumevanja tistih besed, ki jih najdemo v raznovrstnem tiskanem gradivu v vsakdanjem življenju.</a:t>
            </a:r>
          </a:p>
          <a:p>
            <a:pPr lvl="0"/>
            <a:endParaRPr lang="sl-SI" sz="1900" b="1" dirty="0">
              <a:latin typeface="Century Gothic" panose="020B0502020202020204" pitchFamily="34" charset="0"/>
            </a:endParaRPr>
          </a:p>
          <a:p>
            <a:pPr lvl="0"/>
            <a:r>
              <a:rPr lang="sl-SI" sz="1900" b="1" dirty="0">
                <a:latin typeface="Century Gothic" panose="020B0502020202020204" pitchFamily="34" charset="0"/>
              </a:rPr>
              <a:t>Razumevanje povedi</a:t>
            </a:r>
            <a:r>
              <a:rPr lang="sl-SI" sz="1900" dirty="0">
                <a:latin typeface="Century Gothic" panose="020B0502020202020204" pitchFamily="34" charset="0"/>
              </a:rPr>
              <a:t>: </a:t>
            </a:r>
          </a:p>
          <a:p>
            <a:pPr lvl="0"/>
            <a:r>
              <a:rPr lang="sl-SI" sz="1900" dirty="0">
                <a:latin typeface="Century Gothic" panose="020B0502020202020204" pitchFamily="34" charset="0"/>
              </a:rPr>
              <a:t>Povedi, ki jih beremo, so lahko zelo kratke ali pa zelo dolge in imajo več odvisnikov oziroma stavčnih delov. Z vajami iz razumevanja povedi merimo sposobnost razumevanja povedi različnih dolžin in težavnosti.</a:t>
            </a:r>
          </a:p>
          <a:p>
            <a:endParaRPr lang="sl-SI" sz="1900" b="1" dirty="0">
              <a:latin typeface="Century Gothic" panose="020B0502020202020204" pitchFamily="34" charset="0"/>
            </a:endParaRPr>
          </a:p>
          <a:p>
            <a:r>
              <a:rPr lang="sl-SI" sz="1900" b="1" dirty="0">
                <a:latin typeface="Century Gothic" panose="020B0502020202020204" pitchFamily="34" charset="0"/>
              </a:rPr>
              <a:t>Razumevanje odlomkov</a:t>
            </a:r>
            <a:r>
              <a:rPr lang="sl-SI" sz="1900" dirty="0">
                <a:latin typeface="Century Gothic" panose="020B0502020202020204" pitchFamily="34" charset="0"/>
              </a:rPr>
              <a:t>: </a:t>
            </a:r>
          </a:p>
          <a:p>
            <a:r>
              <a:rPr lang="sl-SI" sz="1900" dirty="0">
                <a:latin typeface="Century Gothic" panose="020B0502020202020204" pitchFamily="34" charset="0"/>
              </a:rPr>
              <a:t>Beremo, da bi razumeli članke o novicah, elektronsko pošto, knjige itd. Z vajami za razumevanje odlomkov merimo sposobnost razumevanja različnih vrst bralnega gradiva, s katerimi se srečamo v vsakdanjem življenju.</a:t>
            </a:r>
            <a:endParaRPr lang="en-GB" sz="1900" dirty="0">
              <a:latin typeface="Century Gothic" panose="020B0502020202020204" pitchFamily="34" charset="0"/>
            </a:endParaRPr>
          </a:p>
        </p:txBody>
      </p:sp>
      <p:sp>
        <p:nvSpPr>
          <p:cNvPr id="4" name="PoljeZBesedilom 3"/>
          <p:cNvSpPr txBox="1"/>
          <p:nvPr/>
        </p:nvSpPr>
        <p:spPr>
          <a:xfrm>
            <a:off x="405780" y="270999"/>
            <a:ext cx="7776864" cy="461537"/>
          </a:xfrm>
          <a:prstGeom prst="rect">
            <a:avLst/>
          </a:prstGeom>
          <a:noFill/>
        </p:spPr>
        <p:txBody>
          <a:bodyPr wrap="square" rtlCol="0">
            <a:spAutoFit/>
          </a:bodyPr>
          <a:lstStyle/>
          <a:p>
            <a:r>
              <a:rPr lang="sl-SI" sz="2399" dirty="0" smtClean="0">
                <a:solidFill>
                  <a:schemeClr val="tx2"/>
                </a:solidFill>
                <a:latin typeface="Century Gothic" panose="020B0502020202020204" pitchFamily="34" charset="0"/>
                <a:ea typeface="Calibri" panose="020F0502020204030204" pitchFamily="34" charset="0"/>
                <a:cs typeface="Calibri" panose="020F0502020204030204" pitchFamily="34" charset="0"/>
              </a:rPr>
              <a:t>PIAAC </a:t>
            </a:r>
            <a:r>
              <a:rPr lang="en-AE" sz="2399" dirty="0" smtClean="0">
                <a:solidFill>
                  <a:schemeClr val="tx2"/>
                </a:solidFill>
                <a:latin typeface="Century Gothic" panose="020B0502020202020204" pitchFamily="34" charset="0"/>
                <a:ea typeface="Calibri" panose="020F0502020204030204" pitchFamily="34" charset="0"/>
                <a:cs typeface="Calibri" panose="020F0502020204030204" pitchFamily="34" charset="0"/>
              </a:rPr>
              <a:t>–</a:t>
            </a:r>
            <a:r>
              <a:rPr lang="sl-SI" sz="2399" dirty="0" smtClean="0">
                <a:solidFill>
                  <a:schemeClr val="tx2"/>
                </a:solidFill>
                <a:latin typeface="Century Gothic" panose="020B0502020202020204" pitchFamily="34" charset="0"/>
                <a:ea typeface="Calibri" panose="020F0502020204030204" pitchFamily="34" charset="0"/>
                <a:cs typeface="Calibri" panose="020F0502020204030204" pitchFamily="34" charset="0"/>
              </a:rPr>
              <a:t> merjenje bralnih spretnosti</a:t>
            </a:r>
            <a:endParaRPr lang="sl-SI" sz="2399" dirty="0">
              <a:solidFill>
                <a:schemeClr val="tx2"/>
              </a:solidFill>
              <a:latin typeface="Century Gothic" panose="020B0502020202020204" pitchFamily="34" charset="0"/>
            </a:endParaRPr>
          </a:p>
        </p:txBody>
      </p:sp>
      <p:sp>
        <p:nvSpPr>
          <p:cNvPr id="5" name="PoljeZBesedilom 4"/>
          <p:cNvSpPr txBox="1"/>
          <p:nvPr/>
        </p:nvSpPr>
        <p:spPr>
          <a:xfrm>
            <a:off x="689735" y="1844824"/>
            <a:ext cx="2664296" cy="2569934"/>
          </a:xfrm>
          <a:prstGeom prst="rect">
            <a:avLst/>
          </a:prstGeom>
          <a:noFill/>
          <a:ln>
            <a:noFill/>
          </a:ln>
        </p:spPr>
        <p:txBody>
          <a:bodyPr wrap="square" rtlCol="0">
            <a:spAutoFit/>
          </a:bodyPr>
          <a:lstStyle/>
          <a:p>
            <a:pPr>
              <a:lnSpc>
                <a:spcPct val="115000"/>
              </a:lnSpc>
              <a:spcAft>
                <a:spcPts val="1000"/>
              </a:spcAft>
            </a:pPr>
            <a:r>
              <a:rPr lang="sl-SI" sz="2000" dirty="0" smtClean="0">
                <a:latin typeface="Century Gothic" panose="020B0502020202020204" pitchFamily="34" charset="0"/>
              </a:rPr>
              <a:t>Obsegajo </a:t>
            </a:r>
            <a:r>
              <a:rPr lang="sl-SI" sz="2000" dirty="0">
                <a:latin typeface="Century Gothic" panose="020B0502020202020204" pitchFamily="34" charset="0"/>
              </a:rPr>
              <a:t>spretnosti, ki </a:t>
            </a:r>
            <a:r>
              <a:rPr lang="sl-SI" sz="2000" dirty="0" smtClean="0">
                <a:latin typeface="Century Gothic" panose="020B0502020202020204" pitchFamily="34" charset="0"/>
              </a:rPr>
              <a:t>odraslemu </a:t>
            </a:r>
            <a:r>
              <a:rPr lang="sl-SI" sz="2000" dirty="0">
                <a:latin typeface="Century Gothic" panose="020B0502020202020204" pitchFamily="34" charset="0"/>
              </a:rPr>
              <a:t>pomagajo </a:t>
            </a:r>
            <a:r>
              <a:rPr lang="sl-SI" sz="2000" dirty="0" smtClean="0">
                <a:latin typeface="Century Gothic" panose="020B0502020202020204" pitchFamily="34" charset="0"/>
              </a:rPr>
              <a:t>razumeti </a:t>
            </a:r>
            <a:r>
              <a:rPr lang="sl-SI" sz="2000" dirty="0">
                <a:latin typeface="Century Gothic" panose="020B0502020202020204" pitchFamily="34" charset="0"/>
              </a:rPr>
              <a:t>kaj </a:t>
            </a:r>
            <a:r>
              <a:rPr lang="sl-SI" sz="2000" dirty="0" smtClean="0">
                <a:latin typeface="Century Gothic" panose="020B0502020202020204" pitchFamily="34" charset="0"/>
              </a:rPr>
              <a:t>bere in so temelj za razvoj bralne pismenosti. </a:t>
            </a:r>
            <a:endParaRPr lang="sl-SI" sz="2000" dirty="0">
              <a:latin typeface="Century Gothic" panose="020B0502020202020204" pitchFamily="34" charset="0"/>
            </a:endParaRPr>
          </a:p>
        </p:txBody>
      </p:sp>
    </p:spTree>
    <p:extLst>
      <p:ext uri="{BB962C8B-B14F-4D97-AF65-F5344CB8AC3E}">
        <p14:creationId xmlns:p14="http://schemas.microsoft.com/office/powerpoint/2010/main" val="25805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0" name="Pravokotnik 29"/>
          <p:cNvSpPr/>
          <p:nvPr/>
        </p:nvSpPr>
        <p:spPr>
          <a:xfrm>
            <a:off x="2560062" y="959246"/>
            <a:ext cx="3012721" cy="543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Naslov 1"/>
          <p:cNvSpPr>
            <a:spLocks noGrp="1"/>
          </p:cNvSpPr>
          <p:nvPr>
            <p:ph type="title"/>
          </p:nvPr>
        </p:nvSpPr>
        <p:spPr>
          <a:xfrm>
            <a:off x="2882297" y="-146042"/>
            <a:ext cx="8353489" cy="1121141"/>
          </a:xfrm>
        </p:spPr>
        <p:txBody>
          <a:bodyPr>
            <a:normAutofit/>
          </a:bodyPr>
          <a:lstStyle/>
          <a:p>
            <a:pPr algn="ctr"/>
            <a:r>
              <a:rPr lang="sl-SI" sz="2799" dirty="0" smtClean="0">
                <a:latin typeface="+mn-lt"/>
                <a:ea typeface="+mn-ea"/>
                <a:cs typeface="+mn-cs"/>
              </a:rPr>
              <a:t>PIAAC: Bralne </a:t>
            </a:r>
            <a:r>
              <a:rPr lang="sl-SI" sz="2799" dirty="0">
                <a:latin typeface="+mn-lt"/>
                <a:ea typeface="+mn-ea"/>
                <a:cs typeface="+mn-cs"/>
              </a:rPr>
              <a:t>spretnosti </a:t>
            </a:r>
            <a:br>
              <a:rPr lang="sl-SI" sz="2799" dirty="0">
                <a:latin typeface="+mn-lt"/>
                <a:ea typeface="+mn-ea"/>
                <a:cs typeface="+mn-cs"/>
              </a:rPr>
            </a:br>
            <a:r>
              <a:rPr lang="sl-SI" sz="1799" dirty="0">
                <a:latin typeface="+mn-lt"/>
                <a:ea typeface="+mn-ea"/>
                <a:cs typeface="+mn-cs"/>
              </a:rPr>
              <a:t>glede na umestitev v raven besedilnih  spretnosti</a:t>
            </a:r>
            <a:endParaRPr lang="en-GB" sz="1799" dirty="0">
              <a:latin typeface="+mn-lt"/>
              <a:ea typeface="+mn-ea"/>
              <a:cs typeface="+mn-cs"/>
            </a:endParaRPr>
          </a:p>
        </p:txBody>
      </p:sp>
      <p:sp>
        <p:nvSpPr>
          <p:cNvPr id="11" name="Pravokotnik 10"/>
          <p:cNvSpPr/>
          <p:nvPr/>
        </p:nvSpPr>
        <p:spPr>
          <a:xfrm>
            <a:off x="5997175" y="6634389"/>
            <a:ext cx="2972289" cy="246221"/>
          </a:xfrm>
          <a:prstGeom prst="rect">
            <a:avLst/>
          </a:prstGeom>
        </p:spPr>
        <p:txBody>
          <a:bodyPr wrap="none">
            <a:spAutoFit/>
          </a:bodyPr>
          <a:lstStyle/>
          <a:p>
            <a:pPr defTabSz="914126"/>
            <a:r>
              <a:rPr lang="sl-SI" sz="1000" dirty="0" smtClean="0">
                <a:solidFill>
                  <a:prstClr val="black"/>
                </a:solidFill>
                <a:latin typeface="Calibri" panose="020F0502020204030204"/>
              </a:rPr>
              <a:t>Vir: Raziskava spretnosti odraslih </a:t>
            </a:r>
            <a:r>
              <a:rPr lang="en-US" sz="1000" dirty="0" smtClean="0">
                <a:solidFill>
                  <a:prstClr val="black"/>
                </a:solidFill>
                <a:latin typeface="Calibri" panose="020F0502020204030204"/>
              </a:rPr>
              <a:t>PIAAC</a:t>
            </a:r>
            <a:r>
              <a:rPr lang="sl-SI" sz="1000" dirty="0" smtClean="0">
                <a:solidFill>
                  <a:prstClr val="black"/>
                </a:solidFill>
                <a:latin typeface="Calibri" panose="020F0502020204030204"/>
              </a:rPr>
              <a:t>, </a:t>
            </a:r>
            <a:r>
              <a:rPr lang="en-US" sz="1000" dirty="0" smtClean="0">
                <a:solidFill>
                  <a:prstClr val="black"/>
                </a:solidFill>
                <a:latin typeface="Calibri" panose="020F0502020204030204"/>
              </a:rPr>
              <a:t>2012</a:t>
            </a:r>
            <a:r>
              <a:rPr lang="en-US" sz="1000" dirty="0">
                <a:solidFill>
                  <a:prstClr val="black"/>
                </a:solidFill>
                <a:latin typeface="Calibri" panose="020F0502020204030204"/>
              </a:rPr>
              <a:t>, 201</a:t>
            </a:r>
            <a:r>
              <a:rPr lang="sl-SI" sz="1000" dirty="0" smtClean="0">
                <a:solidFill>
                  <a:prstClr val="black"/>
                </a:solidFill>
                <a:latin typeface="Calibri" panose="020F0502020204030204"/>
              </a:rPr>
              <a:t>6.</a:t>
            </a:r>
            <a:endParaRPr lang="en-GB" sz="1000" dirty="0">
              <a:solidFill>
                <a:prstClr val="black"/>
              </a:solidFill>
              <a:latin typeface="Calibri" panose="020F0502020204030204"/>
            </a:endParaRPr>
          </a:p>
        </p:txBody>
      </p:sp>
      <p:grpSp>
        <p:nvGrpSpPr>
          <p:cNvPr id="9" name="Skupina 8"/>
          <p:cNvGrpSpPr/>
          <p:nvPr/>
        </p:nvGrpSpPr>
        <p:grpSpPr>
          <a:xfrm>
            <a:off x="2566020" y="963195"/>
            <a:ext cx="9508158" cy="5619743"/>
            <a:chOff x="129397" y="962553"/>
            <a:chExt cx="11947926" cy="5753026"/>
          </a:xfrm>
        </p:grpSpPr>
        <p:pic>
          <p:nvPicPr>
            <p:cNvPr id="4" name="Picture 3" descr="C:\#PIAACe\#POSLANO 0011#zares_finale_prvic\rezultati_03\slika SLO&amp;OECD.jpg"/>
            <p:cNvPicPr/>
            <p:nvPr/>
          </p:nvPicPr>
          <p:blipFill rotWithShape="1">
            <a:blip r:embed="rId2" cstate="print">
              <a:extLst>
                <a:ext uri="{28A0092B-C50C-407E-A947-70E740481C1C}">
                  <a14:useLocalDpi xmlns:a14="http://schemas.microsoft.com/office/drawing/2010/main" val="0"/>
                </a:ext>
              </a:extLst>
            </a:blip>
            <a:srcRect t="16743" b="52024"/>
            <a:stretch/>
          </p:blipFill>
          <p:spPr bwMode="auto">
            <a:xfrm>
              <a:off x="129398" y="1531155"/>
              <a:ext cx="6153708" cy="3976777"/>
            </a:xfrm>
            <a:prstGeom prst="rect">
              <a:avLst/>
            </a:prstGeom>
            <a:noFill/>
            <a:ln w="3175">
              <a:solidFill>
                <a:schemeClr val="tx1"/>
              </a:solidFill>
            </a:ln>
          </p:spPr>
        </p:pic>
        <p:pic>
          <p:nvPicPr>
            <p:cNvPr id="5" name="Picture 3" descr="C:\#PIAACe\#POSLANO 0011#zares_finale_prvic\rezultati_03\slika SLO&amp;OECD.jpg"/>
            <p:cNvPicPr/>
            <p:nvPr/>
          </p:nvPicPr>
          <p:blipFill rotWithShape="1">
            <a:blip r:embed="rId2" cstate="print">
              <a:extLst>
                <a:ext uri="{28A0092B-C50C-407E-A947-70E740481C1C}">
                  <a14:useLocalDpi xmlns:a14="http://schemas.microsoft.com/office/drawing/2010/main" val="0"/>
                </a:ext>
              </a:extLst>
            </a:blip>
            <a:srcRect t="53759" b="17322"/>
            <a:stretch/>
          </p:blipFill>
          <p:spPr bwMode="auto">
            <a:xfrm>
              <a:off x="6495690" y="1540207"/>
              <a:ext cx="5581633" cy="3976777"/>
            </a:xfrm>
            <a:prstGeom prst="rect">
              <a:avLst/>
            </a:prstGeom>
            <a:noFill/>
            <a:ln w="6350">
              <a:solidFill>
                <a:schemeClr val="tx1"/>
              </a:solidFill>
            </a:ln>
          </p:spPr>
        </p:pic>
        <p:sp>
          <p:nvSpPr>
            <p:cNvPr id="6" name="Pravokotnik 5"/>
            <p:cNvSpPr/>
            <p:nvPr/>
          </p:nvSpPr>
          <p:spPr>
            <a:xfrm>
              <a:off x="4110741" y="5947828"/>
              <a:ext cx="4515590" cy="767751"/>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sl-SI" sz="1799" dirty="0">
                  <a:solidFill>
                    <a:prstClr val="black">
                      <a:lumMod val="65000"/>
                      <a:lumOff val="35000"/>
                    </a:prstClr>
                  </a:solidFill>
                  <a:latin typeface="Calibri" panose="020F0502020204030204"/>
                </a:rPr>
                <a:t>	</a:t>
              </a:r>
              <a:r>
                <a:rPr lang="sl-SI" sz="1799" dirty="0" smtClean="0">
                  <a:solidFill>
                    <a:prstClr val="black">
                      <a:lumMod val="65000"/>
                      <a:lumOff val="35000"/>
                    </a:prstClr>
                  </a:solidFill>
                  <a:latin typeface="Calibri" panose="020F0502020204030204"/>
                </a:rPr>
                <a:t>razumevanje </a:t>
              </a:r>
              <a:r>
                <a:rPr lang="sl-SI" sz="1799" dirty="0">
                  <a:solidFill>
                    <a:prstClr val="black">
                      <a:lumMod val="65000"/>
                      <a:lumOff val="35000"/>
                    </a:prstClr>
                  </a:solidFill>
                  <a:latin typeface="Calibri" panose="020F0502020204030204"/>
                </a:rPr>
                <a:t>besed</a:t>
              </a:r>
            </a:p>
            <a:p>
              <a:pPr algn="ctr" defTabSz="914126"/>
              <a:r>
                <a:rPr lang="sl-SI" sz="1799" dirty="0">
                  <a:solidFill>
                    <a:prstClr val="black">
                      <a:lumMod val="65000"/>
                      <a:lumOff val="35000"/>
                    </a:prstClr>
                  </a:solidFill>
                  <a:latin typeface="Calibri" panose="020F0502020204030204"/>
                </a:rPr>
                <a:t>razumevanje stavkov </a:t>
              </a:r>
            </a:p>
            <a:p>
              <a:pPr algn="ctr" defTabSz="914126"/>
              <a:r>
                <a:rPr lang="sl-SI" sz="1799" dirty="0">
                  <a:solidFill>
                    <a:prstClr val="black">
                      <a:lumMod val="65000"/>
                      <a:lumOff val="35000"/>
                    </a:prstClr>
                  </a:solidFill>
                  <a:latin typeface="Calibri" panose="020F0502020204030204"/>
                </a:rPr>
                <a:t>    razumevanje odlomkov</a:t>
              </a:r>
              <a:endParaRPr lang="en-GB" sz="1799" dirty="0">
                <a:solidFill>
                  <a:prstClr val="black">
                    <a:lumMod val="65000"/>
                    <a:lumOff val="35000"/>
                  </a:prstClr>
                </a:solidFill>
                <a:latin typeface="Calibri" panose="020F0502020204030204"/>
              </a:endParaRPr>
            </a:p>
          </p:txBody>
        </p:sp>
        <p:sp>
          <p:nvSpPr>
            <p:cNvPr id="13" name="Pravokotnik 12"/>
            <p:cNvSpPr/>
            <p:nvPr/>
          </p:nvSpPr>
          <p:spPr>
            <a:xfrm>
              <a:off x="129397" y="992003"/>
              <a:ext cx="3131389" cy="5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sl-SI" sz="1799" b="1" dirty="0">
                  <a:solidFill>
                    <a:prstClr val="black"/>
                  </a:solidFill>
                  <a:latin typeface="Calibri" panose="020F0502020204030204"/>
                </a:rPr>
                <a:t>Delež pravilnih odgovorov</a:t>
              </a:r>
              <a:endParaRPr lang="en-GB" sz="1799" b="1" dirty="0">
                <a:solidFill>
                  <a:prstClr val="black"/>
                </a:solidFill>
                <a:latin typeface="Calibri" panose="020F0502020204030204"/>
              </a:endParaRPr>
            </a:p>
          </p:txBody>
        </p:sp>
        <p:cxnSp>
          <p:nvCxnSpPr>
            <p:cNvPr id="14" name="Raven povezovalnik 13"/>
            <p:cNvCxnSpPr/>
            <p:nvPr/>
          </p:nvCxnSpPr>
          <p:spPr>
            <a:xfrm>
              <a:off x="4110740" y="6504541"/>
              <a:ext cx="50033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Raven povezovalnik 14"/>
            <p:cNvCxnSpPr/>
            <p:nvPr/>
          </p:nvCxnSpPr>
          <p:spPr>
            <a:xfrm>
              <a:off x="4110740" y="6272744"/>
              <a:ext cx="500332"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a:xfrm>
              <a:off x="4110740" y="6061701"/>
              <a:ext cx="500332" cy="0"/>
            </a:xfrm>
            <a:prstGeom prst="line">
              <a:avLst/>
            </a:prstGeom>
            <a:ln w="5715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Pravokotnik 16"/>
            <p:cNvSpPr/>
            <p:nvPr/>
          </p:nvSpPr>
          <p:spPr>
            <a:xfrm>
              <a:off x="6495690" y="962553"/>
              <a:ext cx="2816524" cy="539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sl-SI" sz="1799" b="1" dirty="0">
                  <a:solidFill>
                    <a:prstClr val="black"/>
                  </a:solidFill>
                  <a:latin typeface="Calibri" panose="020F0502020204030204"/>
                </a:rPr>
                <a:t>Čas potreben za </a:t>
              </a:r>
              <a:r>
                <a:rPr lang="sl-SI" sz="1799" b="1" dirty="0" smtClean="0">
                  <a:solidFill>
                    <a:prstClr val="black"/>
                  </a:solidFill>
                  <a:latin typeface="Calibri" panose="020F0502020204030204"/>
                </a:rPr>
                <a:t>odgovor (s)</a:t>
              </a:r>
              <a:endParaRPr lang="en-GB" sz="1799" b="1" dirty="0">
                <a:solidFill>
                  <a:prstClr val="black"/>
                </a:solidFill>
                <a:latin typeface="Calibri" panose="020F0502020204030204"/>
              </a:endParaRPr>
            </a:p>
          </p:txBody>
        </p:sp>
        <p:cxnSp>
          <p:nvCxnSpPr>
            <p:cNvPr id="12" name="Raven povezovalnik 11"/>
            <p:cNvCxnSpPr/>
            <p:nvPr/>
          </p:nvCxnSpPr>
          <p:spPr>
            <a:xfrm>
              <a:off x="8125998" y="6504541"/>
              <a:ext cx="50033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8125998" y="6272744"/>
              <a:ext cx="500332"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Raven povezovalnik 18"/>
            <p:cNvCxnSpPr/>
            <p:nvPr/>
          </p:nvCxnSpPr>
          <p:spPr>
            <a:xfrm>
              <a:off x="8125998" y="6061701"/>
              <a:ext cx="500332" cy="0"/>
            </a:xfrm>
            <a:prstGeom prst="line">
              <a:avLst/>
            </a:prstGeom>
            <a:ln w="571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PoljeZBesedilom 2"/>
            <p:cNvSpPr txBox="1"/>
            <p:nvPr/>
          </p:nvSpPr>
          <p:spPr>
            <a:xfrm>
              <a:off x="853277" y="6011134"/>
              <a:ext cx="3318373" cy="472614"/>
            </a:xfrm>
            <a:prstGeom prst="rect">
              <a:avLst/>
            </a:prstGeom>
            <a:noFill/>
          </p:spPr>
          <p:txBody>
            <a:bodyPr wrap="square" rtlCol="0">
              <a:spAutoFit/>
            </a:bodyPr>
            <a:lstStyle/>
            <a:p>
              <a:pPr defTabSz="914126"/>
              <a:r>
                <a:rPr lang="sl-SI" dirty="0">
                  <a:solidFill>
                    <a:prstClr val="black"/>
                  </a:solidFill>
                  <a:latin typeface="Calibri" panose="020F0502020204030204"/>
                </a:rPr>
                <a:t>POVPREČJE OECD</a:t>
              </a:r>
            </a:p>
          </p:txBody>
        </p:sp>
        <p:sp>
          <p:nvSpPr>
            <p:cNvPr id="20" name="PoljeZBesedilom 19"/>
            <p:cNvSpPr txBox="1"/>
            <p:nvPr/>
          </p:nvSpPr>
          <p:spPr>
            <a:xfrm>
              <a:off x="8899560" y="6011134"/>
              <a:ext cx="917084" cy="535498"/>
            </a:xfrm>
            <a:prstGeom prst="rect">
              <a:avLst/>
            </a:prstGeom>
            <a:noFill/>
          </p:spPr>
          <p:txBody>
            <a:bodyPr wrap="none" rtlCol="0">
              <a:spAutoFit/>
            </a:bodyPr>
            <a:lstStyle/>
            <a:p>
              <a:pPr defTabSz="914126"/>
              <a:r>
                <a:rPr lang="sl-SI" sz="2799" dirty="0">
                  <a:solidFill>
                    <a:schemeClr val="tx1">
                      <a:lumMod val="50000"/>
                      <a:lumOff val="50000"/>
                    </a:schemeClr>
                  </a:solidFill>
                  <a:latin typeface="Calibri" panose="020F0502020204030204"/>
                </a:rPr>
                <a:t>SLO</a:t>
              </a:r>
            </a:p>
          </p:txBody>
        </p:sp>
      </p:grpSp>
      <p:sp>
        <p:nvSpPr>
          <p:cNvPr id="8" name="PoljeZBesedilom 7"/>
          <p:cNvSpPr txBox="1"/>
          <p:nvPr/>
        </p:nvSpPr>
        <p:spPr>
          <a:xfrm rot="16200000">
            <a:off x="7534889" y="3522951"/>
            <a:ext cx="708342" cy="276927"/>
          </a:xfrm>
          <a:prstGeom prst="rect">
            <a:avLst/>
          </a:prstGeom>
          <a:noFill/>
        </p:spPr>
        <p:txBody>
          <a:bodyPr wrap="none" rtlCol="0">
            <a:spAutoFit/>
          </a:bodyPr>
          <a:lstStyle/>
          <a:p>
            <a:pPr defTabSz="914126"/>
            <a:r>
              <a:rPr lang="sl-SI" sz="1200" dirty="0">
                <a:solidFill>
                  <a:prstClr val="black"/>
                </a:solidFill>
                <a:latin typeface="Calibri" panose="020F0502020204030204"/>
              </a:rPr>
              <a:t>sekunde</a:t>
            </a:r>
          </a:p>
        </p:txBody>
      </p:sp>
      <p:sp>
        <p:nvSpPr>
          <p:cNvPr id="31" name="Pravokotnik 30"/>
          <p:cNvSpPr/>
          <p:nvPr/>
        </p:nvSpPr>
        <p:spPr>
          <a:xfrm>
            <a:off x="85119" y="260648"/>
            <a:ext cx="2393079" cy="63367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smtClean="0">
                <a:latin typeface="Calibri Light" panose="020F0302020204030204" pitchFamily="34" charset="0"/>
                <a:cs typeface="Calibri Light" panose="020F0302020204030204" pitchFamily="34" charset="0"/>
              </a:rPr>
              <a:t>Dosežki odraslih: </a:t>
            </a:r>
          </a:p>
          <a:p>
            <a:pPr marL="342900" indent="-342900">
              <a:buFont typeface="Arial" panose="020B0604020202020204" pitchFamily="34" charset="0"/>
              <a:buChar char="•"/>
            </a:pPr>
            <a:r>
              <a:rPr lang="sl-SI" sz="2000" dirty="0" smtClean="0">
                <a:latin typeface="Calibri Light" panose="020F0302020204030204" pitchFamily="34" charset="0"/>
                <a:cs typeface="Calibri Light" panose="020F0302020204030204" pitchFamily="34" charset="0"/>
              </a:rPr>
              <a:t>Odrasli v Sloveniji so v dosegli nižji odstotek pravilnih odgovorov od povprečja OECD (manj kot 1. raven, 1. raven in 2. raven)</a:t>
            </a:r>
          </a:p>
          <a:p>
            <a:pPr marL="342900" indent="-342900">
              <a:buFont typeface="Arial" panose="020B0604020202020204" pitchFamily="34" charset="0"/>
              <a:buChar char="•"/>
            </a:pPr>
            <a:r>
              <a:rPr lang="sl-SI" sz="2000" dirty="0" smtClean="0">
                <a:latin typeface="Calibri Light" panose="020F0302020204030204" pitchFamily="34" charset="0"/>
                <a:cs typeface="Calibri Light" panose="020F0302020204030204" pitchFamily="34" charset="0"/>
              </a:rPr>
              <a:t>Potrebovali so več časa, da so odgovorili na vprašanja (manj kot 1. raven in 1. raven). </a:t>
            </a:r>
          </a:p>
        </p:txBody>
      </p:sp>
    </p:spTree>
    <p:extLst>
      <p:ext uri="{BB962C8B-B14F-4D97-AF65-F5344CB8AC3E}">
        <p14:creationId xmlns:p14="http://schemas.microsoft.com/office/powerpoint/2010/main" val="30737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p:txBody>
          <a:bodyPr rtlCol="0">
            <a:normAutofit/>
          </a:bodyPr>
          <a:lstStyle/>
          <a:p>
            <a:pPr rtl="0"/>
            <a:r>
              <a:rPr lang="sl-SI" sz="3600" b="1" dirty="0" smtClean="0"/>
              <a:t>Vsebina</a:t>
            </a:r>
            <a:endParaRPr lang="sl-SI" sz="3600" b="1" dirty="0"/>
          </a:p>
        </p:txBody>
      </p:sp>
      <p:sp>
        <p:nvSpPr>
          <p:cNvPr id="14" name="Označba mesta za vsebino 13"/>
          <p:cNvSpPr>
            <a:spLocks noGrp="1"/>
          </p:cNvSpPr>
          <p:nvPr>
            <p:ph idx="1"/>
          </p:nvPr>
        </p:nvSpPr>
        <p:spPr>
          <a:xfrm>
            <a:off x="1117309" y="1701800"/>
            <a:ext cx="7713407" cy="3887440"/>
          </a:xfrm>
        </p:spPr>
        <p:txBody>
          <a:bodyPr rtlCol="0">
            <a:noAutofit/>
          </a:bodyPr>
          <a:lstStyle/>
          <a:p>
            <a:r>
              <a:rPr lang="sl-SI" sz="3200" dirty="0"/>
              <a:t>Razumevanje bralne pismenosti</a:t>
            </a:r>
          </a:p>
          <a:p>
            <a:pPr rtl="0"/>
            <a:r>
              <a:rPr lang="sl-SI" sz="3200" dirty="0" smtClean="0"/>
              <a:t>Kaj vemo o bralni pismenosti odraslih v Sloveniji?</a:t>
            </a:r>
          </a:p>
          <a:p>
            <a:pPr rtl="0"/>
            <a:r>
              <a:rPr lang="sl-SI" sz="3200" dirty="0" smtClean="0"/>
              <a:t>Pogoji za razvoj pismenosti v družini</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070076" y="44624"/>
            <a:ext cx="9073008" cy="6768752"/>
          </a:xfrm>
          <a:prstGeom prst="rect">
            <a:avLst/>
          </a:prstGeom>
          <a:solidFill>
            <a:schemeClr val="tx1">
              <a:lumMod val="40000"/>
              <a:lumOff val="60000"/>
            </a:schemeClr>
          </a:solidFill>
        </p:spPr>
      </p:pic>
      <p:sp>
        <p:nvSpPr>
          <p:cNvPr id="5" name="Pravokotnik 4"/>
          <p:cNvSpPr/>
          <p:nvPr/>
        </p:nvSpPr>
        <p:spPr>
          <a:xfrm>
            <a:off x="11134972" y="836712"/>
            <a:ext cx="864096" cy="3096344"/>
          </a:xfrm>
          <a:prstGeom prst="rect">
            <a:avLst/>
          </a:prstGeom>
          <a:solidFill>
            <a:schemeClr val="accent3">
              <a:lumMod val="60000"/>
              <a:lumOff val="4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Naslov 1"/>
          <p:cNvSpPr>
            <a:spLocks noGrp="1"/>
          </p:cNvSpPr>
          <p:nvPr>
            <p:ph type="title"/>
          </p:nvPr>
        </p:nvSpPr>
        <p:spPr>
          <a:xfrm>
            <a:off x="4222204" y="-387424"/>
            <a:ext cx="6480720" cy="1088740"/>
          </a:xfrm>
        </p:spPr>
        <p:txBody>
          <a:bodyPr>
            <a:normAutofit/>
          </a:bodyPr>
          <a:lstStyle/>
          <a:p>
            <a:r>
              <a:rPr lang="sl-SI" sz="1800" b="1" dirty="0">
                <a:solidFill>
                  <a:schemeClr val="tx2"/>
                </a:solidFill>
              </a:rPr>
              <a:t>Odrasli, ki berejo knjige vsaj enkrat na teden, glede na izobrazbo (25-64 let</a:t>
            </a:r>
            <a:r>
              <a:rPr lang="sl-SI" sz="1800" b="1" dirty="0" smtClean="0">
                <a:solidFill>
                  <a:schemeClr val="tx2"/>
                </a:solidFill>
              </a:rPr>
              <a:t>), PIAAC 2016 lastni preračun.</a:t>
            </a:r>
            <a:endParaRPr lang="en-GB" sz="1800" b="1" dirty="0">
              <a:solidFill>
                <a:schemeClr val="tx2"/>
              </a:solidFill>
            </a:endParaRPr>
          </a:p>
        </p:txBody>
      </p:sp>
      <p:sp>
        <p:nvSpPr>
          <p:cNvPr id="3" name="Pravokotnik 2"/>
          <p:cNvSpPr/>
          <p:nvPr/>
        </p:nvSpPr>
        <p:spPr>
          <a:xfrm>
            <a:off x="405780" y="44624"/>
            <a:ext cx="2592288" cy="676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smtClean="0">
                <a:latin typeface="Calibri Light" panose="020F0302020204030204" pitchFamily="34" charset="0"/>
                <a:cs typeface="Calibri Light" panose="020F0302020204030204" pitchFamily="34" charset="0"/>
              </a:rPr>
              <a:t>Dosežki odraslih: </a:t>
            </a:r>
          </a:p>
          <a:p>
            <a:pPr marL="342900" indent="-342900">
              <a:buFont typeface="Arial" panose="020B0604020202020204" pitchFamily="34" charset="0"/>
              <a:buChar char="•"/>
            </a:pPr>
            <a:r>
              <a:rPr lang="sl-SI" sz="2000" dirty="0" smtClean="0">
                <a:latin typeface="Calibri Light" panose="020F0302020204030204" pitchFamily="34" charset="0"/>
                <a:cs typeface="Calibri Light" panose="020F0302020204030204" pitchFamily="34" charset="0"/>
              </a:rPr>
              <a:t>Slovenija zaseda med izbranimi državami zadnje mesto glede na branje knjig tedensko, ne glede na stopnjo izobrazbe. </a:t>
            </a:r>
          </a:p>
          <a:p>
            <a:pPr marL="342900" indent="-342900">
              <a:buFont typeface="Arial" panose="020B0604020202020204" pitchFamily="34" charset="0"/>
              <a:buChar char="•"/>
            </a:pPr>
            <a:r>
              <a:rPr lang="sl-SI" sz="2000" dirty="0" smtClean="0">
                <a:latin typeface="Calibri Light" panose="020F0302020204030204" pitchFamily="34" charset="0"/>
                <a:cs typeface="Calibri Light" panose="020F0302020204030204" pitchFamily="34" charset="0"/>
              </a:rPr>
              <a:t>Visokošolsko izobraženi odrasli  Sloveniji berejo knjige enako pogosto kot srednješolsko izobraženi Švedi. </a:t>
            </a:r>
          </a:p>
        </p:txBody>
      </p:sp>
    </p:spTree>
    <p:extLst>
      <p:ext uri="{BB962C8B-B14F-4D97-AF65-F5344CB8AC3E}">
        <p14:creationId xmlns:p14="http://schemas.microsoft.com/office/powerpoint/2010/main" val="153107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48931" y="188640"/>
            <a:ext cx="9118748" cy="720080"/>
          </a:xfrm>
        </p:spPr>
        <p:txBody>
          <a:bodyPr>
            <a:normAutofit/>
          </a:bodyPr>
          <a:lstStyle/>
          <a:p>
            <a:r>
              <a:rPr lang="sl-SI" sz="1800" b="1" dirty="0">
                <a:solidFill>
                  <a:schemeClr val="tx2"/>
                </a:solidFill>
              </a:rPr>
              <a:t>Povprečen dosežek pri besedilnih spretnostih glede na pogostost branja knjig (25-64 let), PIAAC 2016 lastni preračun.</a:t>
            </a:r>
            <a:endParaRPr lang="en-GB" sz="1800" b="1" dirty="0">
              <a:solidFill>
                <a:schemeClr val="tx2"/>
              </a:solidFill>
            </a:endParaRPr>
          </a:p>
        </p:txBody>
      </p:sp>
      <p:pic>
        <p:nvPicPr>
          <p:cNvPr id="3" name="Slika 2"/>
          <p:cNvPicPr>
            <a:picLocks noChangeAspect="1"/>
          </p:cNvPicPr>
          <p:nvPr/>
        </p:nvPicPr>
        <p:blipFill rotWithShape="1">
          <a:blip r:embed="rId2"/>
          <a:srcRect l="-759" t="5952" r="2002"/>
          <a:stretch/>
        </p:blipFill>
        <p:spPr>
          <a:xfrm>
            <a:off x="2840942" y="980728"/>
            <a:ext cx="9361040" cy="5688632"/>
          </a:xfrm>
          <a:prstGeom prst="rect">
            <a:avLst/>
          </a:prstGeom>
          <a:solidFill>
            <a:schemeClr val="tx1">
              <a:lumMod val="40000"/>
              <a:lumOff val="60000"/>
            </a:schemeClr>
          </a:solidFill>
        </p:spPr>
      </p:pic>
      <p:cxnSp>
        <p:nvCxnSpPr>
          <p:cNvPr id="5" name="Raven povezovalnik 4"/>
          <p:cNvCxnSpPr/>
          <p:nvPr/>
        </p:nvCxnSpPr>
        <p:spPr>
          <a:xfrm>
            <a:off x="2840942" y="3717032"/>
            <a:ext cx="9347883" cy="249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Pravokotnik 8"/>
          <p:cNvSpPr/>
          <p:nvPr/>
        </p:nvSpPr>
        <p:spPr>
          <a:xfrm>
            <a:off x="45740" y="260648"/>
            <a:ext cx="2736304" cy="6408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smtClean="0">
                <a:latin typeface="Calibri Light" panose="020F0302020204030204" pitchFamily="34" charset="0"/>
                <a:cs typeface="Calibri Light" panose="020F0302020204030204" pitchFamily="34" charset="0"/>
              </a:rPr>
              <a:t>Dosežki odraslih: </a:t>
            </a:r>
          </a:p>
          <a:p>
            <a:pPr marL="342900" indent="-342900">
              <a:buFont typeface="Arial" panose="020B0604020202020204" pitchFamily="34" charset="0"/>
              <a:buChar char="•"/>
            </a:pPr>
            <a:r>
              <a:rPr lang="sl-SI" sz="2000" dirty="0" smtClean="0">
                <a:latin typeface="Calibri Light" panose="020F0302020204030204" pitchFamily="34" charset="0"/>
                <a:cs typeface="Calibri Light" panose="020F0302020204030204" pitchFamily="34" charset="0"/>
              </a:rPr>
              <a:t>Odrasli v Sloveniji v povprečju dosegajo </a:t>
            </a:r>
            <a:r>
              <a:rPr lang="sl-SI" sz="2000" b="1" dirty="0" smtClean="0">
                <a:solidFill>
                  <a:srgbClr val="FF0000"/>
                </a:solidFill>
                <a:latin typeface="Calibri Light" panose="020F0302020204030204" pitchFamily="34" charset="0"/>
                <a:cs typeface="Calibri Light" panose="020F0302020204030204" pitchFamily="34" charset="0"/>
              </a:rPr>
              <a:t>256 točk (2 raven) </a:t>
            </a:r>
            <a:r>
              <a:rPr lang="sl-SI" sz="2000" dirty="0" smtClean="0">
                <a:latin typeface="Calibri Light" panose="020F0302020204030204" pitchFamily="34" charset="0"/>
                <a:cs typeface="Calibri Light" panose="020F0302020204030204" pitchFamily="34" charset="0"/>
              </a:rPr>
              <a:t>pri besedilnih spretnostih. </a:t>
            </a:r>
          </a:p>
          <a:p>
            <a:pPr marL="342900" indent="-342900">
              <a:buFont typeface="Arial" panose="020B0604020202020204" pitchFamily="34" charset="0"/>
              <a:buChar char="•"/>
            </a:pPr>
            <a:r>
              <a:rPr lang="sl-SI" sz="2000" dirty="0" smtClean="0">
                <a:latin typeface="Calibri Light" panose="020F0302020204030204" pitchFamily="34" charset="0"/>
                <a:cs typeface="Calibri Light" panose="020F0302020204030204" pitchFamily="34" charset="0"/>
              </a:rPr>
              <a:t>Tisti odrasli v Sloveniji, ki pogosteje berejo dosegajo v poprečju več točk. Vendar manj kot v večini izbranih držav </a:t>
            </a:r>
            <a:r>
              <a:rPr lang="sl-SI" sz="2000" b="1" dirty="0" smtClean="0">
                <a:solidFill>
                  <a:srgbClr val="00B050"/>
                </a:solidFill>
                <a:latin typeface="Calibri Light" panose="020F0302020204030204" pitchFamily="34" charset="0"/>
                <a:cs typeface="Calibri Light" panose="020F0302020204030204" pitchFamily="34" charset="0"/>
              </a:rPr>
              <a:t>(3. raven, več kot 276 točk).  </a:t>
            </a:r>
          </a:p>
        </p:txBody>
      </p:sp>
      <p:cxnSp>
        <p:nvCxnSpPr>
          <p:cNvPr id="6" name="Raven povezovalnik 5"/>
          <p:cNvCxnSpPr/>
          <p:nvPr/>
        </p:nvCxnSpPr>
        <p:spPr>
          <a:xfrm>
            <a:off x="2840942" y="2924944"/>
            <a:ext cx="922673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Pogoji za razvoj pismenosti v družini</a:t>
            </a:r>
            <a:br>
              <a:rPr lang="sl-SI" dirty="0"/>
            </a:br>
            <a:endParaRPr lang="en-GB" dirty="0"/>
          </a:p>
        </p:txBody>
      </p:sp>
      <p:sp>
        <p:nvSpPr>
          <p:cNvPr id="3" name="Označba mesta besedila 2"/>
          <p:cNvSpPr>
            <a:spLocks noGrp="1"/>
          </p:cNvSpPr>
          <p:nvPr>
            <p:ph type="body" idx="1"/>
          </p:nvPr>
        </p:nvSpPr>
        <p:spPr/>
        <p:txBody>
          <a:bodyPr/>
          <a:lstStyle/>
          <a:p>
            <a:endParaRPr lang="en-GB"/>
          </a:p>
        </p:txBody>
      </p:sp>
    </p:spTree>
    <p:extLst>
      <p:ext uri="{BB962C8B-B14F-4D97-AF65-F5344CB8AC3E}">
        <p14:creationId xmlns:p14="http://schemas.microsoft.com/office/powerpoint/2010/main" val="369328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1764" y="116632"/>
            <a:ext cx="11665296" cy="760512"/>
          </a:xfrm>
        </p:spPr>
        <p:txBody>
          <a:bodyPr>
            <a:normAutofit/>
          </a:bodyPr>
          <a:lstStyle/>
          <a:p>
            <a:r>
              <a:rPr lang="sl-SI" sz="3600" dirty="0" smtClean="0"/>
              <a:t>Pomen zgodnjega usvajanja </a:t>
            </a:r>
            <a:r>
              <a:rPr lang="sl-SI" sz="3600" dirty="0"/>
              <a:t>pismenosti v družini</a:t>
            </a:r>
            <a:endParaRPr lang="en-GB" sz="3600" dirty="0"/>
          </a:p>
        </p:txBody>
      </p:sp>
      <p:sp>
        <p:nvSpPr>
          <p:cNvPr id="3" name="Označba mesta vsebine 2"/>
          <p:cNvSpPr>
            <a:spLocks noGrp="1"/>
          </p:cNvSpPr>
          <p:nvPr>
            <p:ph idx="1"/>
          </p:nvPr>
        </p:nvSpPr>
        <p:spPr>
          <a:xfrm>
            <a:off x="261764" y="908512"/>
            <a:ext cx="11737304" cy="5832855"/>
          </a:xfrm>
        </p:spPr>
        <p:txBody>
          <a:bodyPr>
            <a:noAutofit/>
          </a:bodyPr>
          <a:lstStyle/>
          <a:p>
            <a:r>
              <a:rPr lang="sl-SI" dirty="0" smtClean="0"/>
              <a:t>Marjanovič Umek: iz </a:t>
            </a:r>
            <a:r>
              <a:rPr lang="sl-SI" dirty="0"/>
              <a:t>podatkov </a:t>
            </a:r>
            <a:r>
              <a:rPr lang="sl-SI" dirty="0" smtClean="0"/>
              <a:t>(2020</a:t>
            </a:r>
            <a:r>
              <a:rPr lang="sl-SI" dirty="0"/>
              <a:t>, str. 47, str. 54) o opremljenosti domačega okolja z bralnimi viri in iz podatkov o bralnih navadah staršev lahko razberemo, da so manj izobraženi starši v izrazito neugodnem položaju. </a:t>
            </a:r>
            <a:r>
              <a:rPr lang="sl-SI" b="1" dirty="0"/>
              <a:t>Besedišče triletnih malčkov z visoko izobraženimi mamami je za kar 400 besed bogatejše od besedišča triletnikov, ki imajo mame z nižjo izobrazbo.</a:t>
            </a:r>
            <a:r>
              <a:rPr lang="sl-SI" dirty="0"/>
              <a:t> Starši, ki pogosto berejo za lasten užitek, so močnejši zgled svojim otrokom, in ta njihova </a:t>
            </a:r>
            <a:r>
              <a:rPr lang="sl-SI" b="1" dirty="0" smtClean="0"/>
              <a:t>bralna navada </a:t>
            </a:r>
            <a:r>
              <a:rPr lang="sl-SI" b="1" dirty="0"/>
              <a:t>ima večji vpliv na otroka kot stopnja izobrazbe staršev.</a:t>
            </a:r>
            <a:r>
              <a:rPr lang="sl-SI" dirty="0"/>
              <a:t> </a:t>
            </a:r>
          </a:p>
          <a:p>
            <a:r>
              <a:rPr lang="sl-SI" dirty="0" err="1" smtClean="0"/>
              <a:t>Senechal</a:t>
            </a:r>
            <a:r>
              <a:rPr lang="sl-SI" dirty="0" smtClean="0"/>
              <a:t>  (2012</a:t>
            </a:r>
            <a:r>
              <a:rPr lang="sl-SI" dirty="0"/>
              <a:t>) piše, da </a:t>
            </a:r>
            <a:r>
              <a:rPr lang="sl-SI" b="1" dirty="0"/>
              <a:t>otroške knjige vsebujejo 50 % več redkeje uporabljenih besed, kot jih lahko zasledimo na televiziji ali v govoru srednješolcev;</a:t>
            </a:r>
            <a:r>
              <a:rPr lang="sl-SI" dirty="0"/>
              <a:t> mame med skupnim branjem uporabljajo zahtevnejši jezik kot v pogovoru z otrokom med prosto igro ali obujanjem dogodkov; otrok ima med branjem vso pozornost starša; knjige </a:t>
            </a:r>
            <a:r>
              <a:rPr lang="sl-SI" dirty="0" smtClean="0"/>
              <a:t>preberemo </a:t>
            </a:r>
            <a:r>
              <a:rPr lang="sl-SI" dirty="0"/>
              <a:t>večkrat (večkratna izpostavljenost novemu znanju). </a:t>
            </a:r>
          </a:p>
        </p:txBody>
      </p:sp>
    </p:spTree>
    <p:extLst>
      <p:ext uri="{BB962C8B-B14F-4D97-AF65-F5344CB8AC3E}">
        <p14:creationId xmlns:p14="http://schemas.microsoft.com/office/powerpoint/2010/main" val="155020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54180" y="44624"/>
            <a:ext cx="6316896" cy="1008112"/>
          </a:xfrm>
        </p:spPr>
        <p:txBody>
          <a:bodyPr>
            <a:normAutofit fontScale="90000"/>
          </a:bodyPr>
          <a:lstStyle/>
          <a:p>
            <a:r>
              <a:rPr lang="sl-SI" sz="3600" dirty="0"/>
              <a:t>Pomen zgodnjega usvajanja pismenosti v družini</a:t>
            </a:r>
            <a:endParaRPr lang="en-GB" sz="3600" dirty="0"/>
          </a:p>
        </p:txBody>
      </p:sp>
      <p:sp>
        <p:nvSpPr>
          <p:cNvPr id="3" name="Označba mesta vsebine 2"/>
          <p:cNvSpPr>
            <a:spLocks noGrp="1"/>
          </p:cNvSpPr>
          <p:nvPr>
            <p:ph idx="1"/>
          </p:nvPr>
        </p:nvSpPr>
        <p:spPr>
          <a:xfrm>
            <a:off x="5726112" y="1188602"/>
            <a:ext cx="6259193" cy="5627453"/>
          </a:xfrm>
        </p:spPr>
        <p:txBody>
          <a:bodyPr>
            <a:noAutofit/>
          </a:bodyPr>
          <a:lstStyle/>
          <a:p>
            <a:pPr marL="0" indent="0">
              <a:buNone/>
            </a:pPr>
            <a:r>
              <a:rPr lang="sl-SI" sz="1600" dirty="0"/>
              <a:t>Socialne in ekonomske neenakosti se zrcalijo tudi v obsegu časa, ki ga otroci iz različnih slojev namenjajo učenju. </a:t>
            </a:r>
            <a:r>
              <a:rPr lang="sl-SI" sz="1600" dirty="0" smtClean="0"/>
              <a:t>V ZDA so </a:t>
            </a:r>
            <a:r>
              <a:rPr lang="sl-SI" sz="1600" dirty="0"/>
              <a:t>preučevali obseg časa, ki ga otroci različnih slojev porabijo za učenje do šestega razreda osnovne šole. Do takrat imajo </a:t>
            </a:r>
            <a:r>
              <a:rPr lang="sl-SI" sz="1600" b="1" dirty="0"/>
              <a:t>ekonomsko privilegirani otroci zunaj šole možnost za učenje porabiti 6000 ur več časa kot njihovi vrstniki, rojeni v revščini.</a:t>
            </a:r>
            <a:r>
              <a:rPr lang="sl-SI" sz="1600" dirty="0"/>
              <a:t> To je seštevek ur, ki  jih pri različnih dejavnostih preživljajo otroci iz bolje situiranih </a:t>
            </a:r>
            <a:r>
              <a:rPr lang="sl-SI" sz="1600" dirty="0" smtClean="0"/>
              <a:t>družin, na primer:</a:t>
            </a:r>
          </a:p>
          <a:p>
            <a:pPr lvl="1"/>
            <a:r>
              <a:rPr lang="sl-SI" sz="1600" dirty="0" smtClean="0"/>
              <a:t>starši </a:t>
            </a:r>
            <a:r>
              <a:rPr lang="sl-SI" sz="1600" dirty="0"/>
              <a:t>jim v poprečju berejo 220 ur več, </a:t>
            </a:r>
            <a:endParaRPr lang="sl-SI" sz="1600" dirty="0" smtClean="0"/>
          </a:p>
          <a:p>
            <a:pPr lvl="1"/>
            <a:r>
              <a:rPr lang="sl-SI" sz="1600" dirty="0" smtClean="0"/>
              <a:t>1395 </a:t>
            </a:r>
            <a:r>
              <a:rPr lang="sl-SI" sz="1600" dirty="0"/>
              <a:t>ur dlje preživijo v vrtcu, </a:t>
            </a:r>
            <a:endParaRPr lang="sl-SI" sz="1600" dirty="0" smtClean="0"/>
          </a:p>
          <a:p>
            <a:pPr lvl="1"/>
            <a:r>
              <a:rPr lang="sl-SI" sz="1600" dirty="0" smtClean="0"/>
              <a:t>3060 </a:t>
            </a:r>
            <a:r>
              <a:rPr lang="sl-SI" sz="1600" dirty="0"/>
              <a:t>ur več se udeležujejo izven šolskih aktivnosti, </a:t>
            </a:r>
            <a:endParaRPr lang="sl-SI" sz="1600" dirty="0" smtClean="0"/>
          </a:p>
          <a:p>
            <a:pPr lvl="1"/>
            <a:r>
              <a:rPr lang="sl-SI" sz="1600" dirty="0" smtClean="0"/>
              <a:t>1080 </a:t>
            </a:r>
            <a:r>
              <a:rPr lang="sl-SI" sz="1600" dirty="0"/>
              <a:t>ur več preživijo v poletnih šolah, </a:t>
            </a:r>
            <a:endParaRPr lang="sl-SI" sz="1600" dirty="0" smtClean="0"/>
          </a:p>
          <a:p>
            <a:pPr lvl="1"/>
            <a:r>
              <a:rPr lang="sl-SI" sz="1600" dirty="0" smtClean="0"/>
              <a:t>ter </a:t>
            </a:r>
            <a:r>
              <a:rPr lang="sl-SI" sz="1600" dirty="0"/>
              <a:t>245 ur več  s svojimi starši preživijo ob obiskovanju muzejev in drugih poučnih ustanov. </a:t>
            </a:r>
            <a:endParaRPr lang="sl-SI" sz="1600" dirty="0" smtClean="0"/>
          </a:p>
          <a:p>
            <a:pPr marL="0" indent="0">
              <a:buNone/>
            </a:pPr>
            <a:r>
              <a:rPr lang="sl-SI" sz="1600" dirty="0" smtClean="0"/>
              <a:t>Prav </a:t>
            </a:r>
            <a:r>
              <a:rPr lang="sl-SI" sz="1600" dirty="0"/>
              <a:t>tako njihove družine namenjajo za zunajšolske dejavnosti otrok bistveno več sredstev. </a:t>
            </a:r>
            <a:r>
              <a:rPr lang="sl-SI" sz="1600" dirty="0" smtClean="0"/>
              <a:t>Pri </a:t>
            </a:r>
            <a:r>
              <a:rPr lang="sl-SI" sz="1600" dirty="0"/>
              <a:t>zmanjševanju neenakosti med otroci iz različnih slojev </a:t>
            </a:r>
            <a:r>
              <a:rPr lang="sl-SI" sz="1600" dirty="0" smtClean="0"/>
              <a:t>je treba upoštevati </a:t>
            </a:r>
            <a:r>
              <a:rPr lang="sl-SI" sz="1600" dirty="0"/>
              <a:t>celotno ekologijo učnih priložnosti in ne zgolj izobraževanja v šolah. </a:t>
            </a:r>
            <a:r>
              <a:rPr lang="sl-SI" sz="1600" dirty="0" smtClean="0"/>
              <a:t>Weiss </a:t>
            </a:r>
            <a:r>
              <a:rPr lang="sl-SI" sz="1600" dirty="0"/>
              <a:t>idr. (2018, str. 8)</a:t>
            </a:r>
          </a:p>
          <a:p>
            <a:endParaRPr lang="en-GB" sz="1600" dirty="0"/>
          </a:p>
          <a:p>
            <a:endParaRPr lang="en-GB" sz="1600" dirty="0"/>
          </a:p>
        </p:txBody>
      </p:sp>
      <p:grpSp>
        <p:nvGrpSpPr>
          <p:cNvPr id="4" name="Skupina 3"/>
          <p:cNvGrpSpPr/>
          <p:nvPr/>
        </p:nvGrpSpPr>
        <p:grpSpPr>
          <a:xfrm>
            <a:off x="117748" y="476672"/>
            <a:ext cx="5453154" cy="6381328"/>
            <a:chOff x="3050766" y="228600"/>
            <a:chExt cx="5610225" cy="6534150"/>
          </a:xfrm>
        </p:grpSpPr>
        <p:grpSp>
          <p:nvGrpSpPr>
            <p:cNvPr id="5" name="Skupina 4"/>
            <p:cNvGrpSpPr/>
            <p:nvPr/>
          </p:nvGrpSpPr>
          <p:grpSpPr>
            <a:xfrm>
              <a:off x="3050766" y="228600"/>
              <a:ext cx="5610225" cy="6534150"/>
              <a:chOff x="3050766" y="228600"/>
              <a:chExt cx="5610225" cy="6534150"/>
            </a:xfrm>
          </p:grpSpPr>
          <p:pic>
            <p:nvPicPr>
              <p:cNvPr id="7" name="Slik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766" y="228600"/>
                <a:ext cx="5610225" cy="6534150"/>
              </a:xfrm>
              <a:prstGeom prst="rect">
                <a:avLst/>
              </a:prstGeom>
              <a:noFill/>
              <a:extLst>
                <a:ext uri="{909E8E84-426E-40DD-AFC4-6F175D3DCCD1}">
                  <a14:hiddenFill xmlns:a14="http://schemas.microsoft.com/office/drawing/2010/main">
                    <a:solidFill>
                      <a:srgbClr val="FFFFFF"/>
                    </a:solidFill>
                  </a14:hiddenFill>
                </a:ext>
              </a:extLst>
            </p:spPr>
          </p:pic>
          <p:sp>
            <p:nvSpPr>
              <p:cNvPr id="8" name="Pravokotnik 2"/>
              <p:cNvSpPr>
                <a:spLocks noChangeArrowheads="1"/>
              </p:cNvSpPr>
              <p:nvPr/>
            </p:nvSpPr>
            <p:spPr bwMode="auto">
              <a:xfrm>
                <a:off x="3350428" y="957580"/>
                <a:ext cx="1354138" cy="266700"/>
              </a:xfrm>
              <a:prstGeom prst="rect">
                <a:avLst/>
              </a:prstGeom>
              <a:solidFill>
                <a:srgbClr val="5B9BD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altLang="sl-SI" sz="12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UR VEČ UČENJA </a:t>
                </a:r>
                <a:endParaRPr kumimoji="0" lang="sl-SI" altLang="sl-SI" sz="1200" b="0" i="0" u="none" strike="noStrike" cap="none" normalizeH="0" baseline="0" dirty="0" smtClean="0">
                  <a:ln>
                    <a:noFill/>
                  </a:ln>
                  <a:solidFill>
                    <a:schemeClr val="tx1"/>
                  </a:solidFill>
                  <a:effectLst/>
                  <a:latin typeface="Arial Narrow" panose="020B0606020202030204" pitchFamily="34" charset="0"/>
                </a:endParaRPr>
              </a:p>
            </p:txBody>
          </p:sp>
          <p:sp>
            <p:nvSpPr>
              <p:cNvPr id="9" name="Pravokotnik 4"/>
              <p:cNvSpPr>
                <a:spLocks noChangeArrowheads="1"/>
              </p:cNvSpPr>
              <p:nvPr/>
            </p:nvSpPr>
            <p:spPr bwMode="auto">
              <a:xfrm>
                <a:off x="4699971" y="291868"/>
                <a:ext cx="1811337" cy="1009650"/>
              </a:xfrm>
              <a:prstGeom prst="rect">
                <a:avLst/>
              </a:prstGeom>
              <a:solidFill>
                <a:srgbClr val="5B9BD5"/>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sl-SI" altLang="sl-SI" sz="10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Do 6. razreda osnovne šole, so </a:t>
                </a:r>
                <a:r>
                  <a:rPr lang="sl-SI" altLang="sl-SI" sz="1000" b="1" dirty="0" smtClean="0">
                    <a:latin typeface="Arial Narrow" panose="020B0606020202030204" pitchFamily="34" charset="0"/>
                    <a:ea typeface="Calibri" panose="020F0502020204030204" pitchFamily="34" charset="0"/>
                    <a:cs typeface="Times New Roman" panose="02020603050405020304" pitchFamily="18" charset="0"/>
                  </a:rPr>
                  <a:t>bili </a:t>
                </a:r>
                <a:r>
                  <a:rPr kumimoji="0" lang="sl-SI" altLang="sl-SI" sz="10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otroci iz srednjega sloja deležni</a:t>
                </a:r>
                <a:r>
                  <a:rPr kumimoji="0" lang="sl-SI" altLang="sl-SI" sz="1000" b="1" i="0" u="none" strike="noStrike" cap="none" normalizeH="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kumimoji="0" lang="sl-SI" altLang="sl-SI" sz="10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6000 več učenja v primerjavi z otroci iz revnejših slojev.</a:t>
                </a:r>
                <a:endParaRPr kumimoji="0" lang="sl-SI" altLang="sl-SI" sz="1800" b="1" i="0" u="none" strike="noStrike" cap="none" normalizeH="0" baseline="0" dirty="0" smtClean="0">
                  <a:ln>
                    <a:noFill/>
                  </a:ln>
                  <a:solidFill>
                    <a:schemeClr val="tx1"/>
                  </a:solidFill>
                  <a:effectLst/>
                  <a:latin typeface="Arial Narrow" panose="020B0606020202030204" pitchFamily="34" charset="0"/>
                </a:endParaRPr>
              </a:p>
            </p:txBody>
          </p:sp>
          <p:sp>
            <p:nvSpPr>
              <p:cNvPr id="10" name="Pravokoten oblaček 5"/>
              <p:cNvSpPr>
                <a:spLocks noChangeArrowheads="1"/>
              </p:cNvSpPr>
              <p:nvPr/>
            </p:nvSpPr>
            <p:spPr bwMode="auto">
              <a:xfrm rot="5400000">
                <a:off x="6677296" y="405249"/>
                <a:ext cx="924206" cy="782889"/>
              </a:xfrm>
              <a:prstGeom prst="wedgeRectCallout">
                <a:avLst>
                  <a:gd name="adj1" fmla="val -20833"/>
                  <a:gd name="adj2" fmla="val 62500"/>
                </a:avLst>
              </a:prstGeom>
              <a:solidFill>
                <a:srgbClr val="FFFFFF"/>
              </a:solidFill>
              <a:ln w="12700">
                <a:solidFill>
                  <a:srgbClr val="1F4D78"/>
                </a:solidFill>
                <a:miter lim="800000"/>
                <a:headEnd/>
                <a:tailEnd/>
              </a:ln>
            </p:spPr>
            <p:txBody>
              <a:bodyPr vert="vert270"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altLang="sl-SI" sz="800" b="0" i="0" u="none" strike="noStrike" cap="none" normalizeH="0" baseline="0" dirty="0" smtClean="0">
                    <a:ln>
                      <a:noFill/>
                    </a:ln>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Družina otroka iz srednjega sloja namenja veliko denarja za različne izobraževalne priložnosti. </a:t>
                </a:r>
                <a:endParaRPr kumimoji="0" lang="sl-SI" altLang="sl-SI" sz="800" b="0" i="0" u="none" strike="noStrike" cap="none" normalizeH="0" baseline="0" dirty="0" smtClean="0">
                  <a:ln>
                    <a:noFill/>
                  </a:ln>
                  <a:solidFill>
                    <a:schemeClr val="tx1"/>
                  </a:solidFill>
                  <a:effectLst/>
                  <a:latin typeface="Arial Narrow" panose="020B0606020202030204" pitchFamily="34" charset="0"/>
                </a:endParaRPr>
              </a:p>
            </p:txBody>
          </p:sp>
          <p:sp>
            <p:nvSpPr>
              <p:cNvPr id="11" name="Pravokoten oblaček 5"/>
              <p:cNvSpPr>
                <a:spLocks noChangeArrowheads="1"/>
              </p:cNvSpPr>
              <p:nvPr/>
            </p:nvSpPr>
            <p:spPr bwMode="auto">
              <a:xfrm rot="5400000">
                <a:off x="7698410" y="450425"/>
                <a:ext cx="924206" cy="777980"/>
              </a:xfrm>
              <a:prstGeom prst="wedgeRectCallout">
                <a:avLst>
                  <a:gd name="adj1" fmla="val -15436"/>
                  <a:gd name="adj2" fmla="val 57191"/>
                </a:avLst>
              </a:prstGeom>
              <a:solidFill>
                <a:srgbClr val="FFFFFF"/>
              </a:solidFill>
              <a:ln w="12700">
                <a:solidFill>
                  <a:srgbClr val="1F4D78"/>
                </a:solidFill>
                <a:miter lim="800000"/>
                <a:headEnd/>
                <a:tailEnd/>
              </a:ln>
            </p:spPr>
            <p:txBody>
              <a:bodyPr vert="vert270"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l-SI" altLang="sl-SI" sz="800" b="0" i="0" u="none" strike="noStrike" cap="none" normalizeH="0" baseline="0" dirty="0" smtClean="0">
                    <a:ln>
                      <a:noFill/>
                    </a:ln>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Otrok iz revnejše</a:t>
                </a:r>
                <a:r>
                  <a:rPr kumimoji="0" lang="sl-SI" altLang="sl-SI" sz="800" b="0" i="0" u="none" strike="noStrike" cap="none" normalizeH="0" dirty="0" smtClean="0">
                    <a:ln>
                      <a:noFill/>
                    </a:ln>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sl-SI" altLang="sl-SI" sz="80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družine </a:t>
                </a:r>
                <a:r>
                  <a:rPr kumimoji="0" lang="sl-SI" altLang="sl-SI" sz="800" b="0" i="0" u="none" strike="noStrike" cap="none" normalizeH="0" dirty="0" smtClean="0">
                    <a:ln>
                      <a:noFill/>
                    </a:ln>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 na vsakem koraku srečuje z manj priložnostmi za učenje in razvoj. </a:t>
                </a:r>
                <a:endParaRPr kumimoji="0" lang="sl-SI" altLang="sl-SI" sz="800" b="0" i="0" u="none" strike="noStrike" cap="none" normalizeH="0" baseline="0" dirty="0" smtClean="0">
                  <a:ln>
                    <a:noFill/>
                  </a:ln>
                  <a:solidFill>
                    <a:schemeClr val="tx1"/>
                  </a:solidFill>
                  <a:effectLst/>
                  <a:latin typeface="Arial Narrow" panose="020B0606020202030204" pitchFamily="34" charset="0"/>
                </a:endParaRPr>
              </a:p>
            </p:txBody>
          </p:sp>
          <p:sp>
            <p:nvSpPr>
              <p:cNvPr id="12" name="Elipsa 11"/>
              <p:cNvSpPr/>
              <p:nvPr/>
            </p:nvSpPr>
            <p:spPr>
              <a:xfrm>
                <a:off x="3117273" y="1486132"/>
                <a:ext cx="665019" cy="616988"/>
              </a:xfrm>
              <a:prstGeom prst="ellipse">
                <a:avLst/>
              </a:prstGeom>
              <a:solidFill>
                <a:srgbClr val="E159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b="1" dirty="0" smtClean="0">
                    <a:latin typeface="Arial Narrow" panose="020B0606020202030204" pitchFamily="34" charset="0"/>
                  </a:rPr>
                  <a:t>220 ur</a:t>
                </a:r>
                <a:endParaRPr lang="en-GB" sz="1100" b="1" dirty="0">
                  <a:latin typeface="Arial Narrow" panose="020B0606020202030204" pitchFamily="34" charset="0"/>
                </a:endParaRPr>
              </a:p>
            </p:txBody>
          </p:sp>
          <p:sp>
            <p:nvSpPr>
              <p:cNvPr id="13" name="Elipsa 12"/>
              <p:cNvSpPr/>
              <p:nvPr/>
            </p:nvSpPr>
            <p:spPr>
              <a:xfrm>
                <a:off x="3150524" y="2253211"/>
                <a:ext cx="689955" cy="598054"/>
              </a:xfrm>
              <a:prstGeom prst="ellipse">
                <a:avLst/>
              </a:prstGeom>
              <a:solidFill>
                <a:srgbClr val="E159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b="1" dirty="0" smtClean="0">
                    <a:latin typeface="Arial Narrow" panose="020B0606020202030204" pitchFamily="34" charset="0"/>
                  </a:rPr>
                  <a:t>1395 ur</a:t>
                </a:r>
                <a:endParaRPr lang="en-GB" sz="1100" b="1" dirty="0">
                  <a:latin typeface="Arial Narrow" panose="020B0606020202030204" pitchFamily="34" charset="0"/>
                </a:endParaRPr>
              </a:p>
            </p:txBody>
          </p:sp>
          <p:sp>
            <p:nvSpPr>
              <p:cNvPr id="14" name="Elipsa 13"/>
              <p:cNvSpPr/>
              <p:nvPr/>
            </p:nvSpPr>
            <p:spPr>
              <a:xfrm>
                <a:off x="3125586" y="3001817"/>
                <a:ext cx="689955" cy="598054"/>
              </a:xfrm>
              <a:prstGeom prst="ellipse">
                <a:avLst/>
              </a:prstGeom>
              <a:solidFill>
                <a:srgbClr val="E159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b="1" dirty="0" smtClean="0">
                    <a:latin typeface="Arial Narrow" panose="020B0606020202030204" pitchFamily="34" charset="0"/>
                  </a:rPr>
                  <a:t>3060ur</a:t>
                </a:r>
                <a:endParaRPr lang="en-GB" sz="1100" b="1" dirty="0">
                  <a:latin typeface="Arial Narrow" panose="020B0606020202030204" pitchFamily="34" charset="0"/>
                </a:endParaRPr>
              </a:p>
            </p:txBody>
          </p:sp>
          <p:sp>
            <p:nvSpPr>
              <p:cNvPr id="15" name="Elipsa 14"/>
              <p:cNvSpPr/>
              <p:nvPr/>
            </p:nvSpPr>
            <p:spPr>
              <a:xfrm>
                <a:off x="3125585" y="3909926"/>
                <a:ext cx="689955" cy="598054"/>
              </a:xfrm>
              <a:prstGeom prst="ellipse">
                <a:avLst/>
              </a:prstGeom>
              <a:solidFill>
                <a:srgbClr val="E159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b="1" dirty="0" smtClean="0">
                    <a:latin typeface="Arial Narrow" panose="020B0606020202030204" pitchFamily="34" charset="0"/>
                  </a:rPr>
                  <a:t>1080ur</a:t>
                </a:r>
                <a:endParaRPr lang="en-GB" sz="1100" b="1" dirty="0">
                  <a:latin typeface="Arial Narrow" panose="020B0606020202030204" pitchFamily="34" charset="0"/>
                </a:endParaRPr>
              </a:p>
            </p:txBody>
          </p:sp>
          <p:sp>
            <p:nvSpPr>
              <p:cNvPr id="16" name="Elipsa 15"/>
              <p:cNvSpPr/>
              <p:nvPr/>
            </p:nvSpPr>
            <p:spPr>
              <a:xfrm>
                <a:off x="3133904" y="4658071"/>
                <a:ext cx="689955" cy="598054"/>
              </a:xfrm>
              <a:prstGeom prst="ellipse">
                <a:avLst/>
              </a:prstGeom>
              <a:solidFill>
                <a:srgbClr val="E159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b="1" dirty="0" smtClean="0">
                    <a:latin typeface="Arial Narrow" panose="020B0606020202030204" pitchFamily="34" charset="0"/>
                  </a:rPr>
                  <a:t>245 ur</a:t>
                </a:r>
                <a:endParaRPr lang="en-GB" sz="1100" b="1" dirty="0">
                  <a:latin typeface="Arial Narrow" panose="020B0606020202030204" pitchFamily="34" charset="0"/>
                </a:endParaRPr>
              </a:p>
            </p:txBody>
          </p:sp>
          <p:sp>
            <p:nvSpPr>
              <p:cNvPr id="17" name="Pravokotnik 16"/>
              <p:cNvSpPr/>
              <p:nvPr/>
            </p:nvSpPr>
            <p:spPr>
              <a:xfrm>
                <a:off x="3802637" y="1476607"/>
                <a:ext cx="2419004" cy="616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900" b="1" dirty="0" smtClean="0">
                    <a:latin typeface="Arial Narrow" panose="020B0606020202030204" pitchFamily="34" charset="0"/>
                  </a:rPr>
                  <a:t>STARŠI</a:t>
                </a:r>
              </a:p>
              <a:p>
                <a:r>
                  <a:rPr lang="sl-SI" sz="900" dirty="0" smtClean="0">
                    <a:latin typeface="Arial Narrow" panose="020B0606020202030204" pitchFamily="34" charset="0"/>
                  </a:rPr>
                  <a:t>Starši iz srednjega razreda so najverjetneje toliko več ur brali svojemu otroku.</a:t>
                </a:r>
                <a:endParaRPr lang="en-GB" sz="900" dirty="0">
                  <a:latin typeface="Arial Narrow" panose="020B0606020202030204" pitchFamily="34" charset="0"/>
                </a:endParaRPr>
              </a:p>
            </p:txBody>
          </p:sp>
          <p:sp>
            <p:nvSpPr>
              <p:cNvPr id="18" name="Pravokotnik 17"/>
              <p:cNvSpPr/>
              <p:nvPr/>
            </p:nvSpPr>
            <p:spPr>
              <a:xfrm>
                <a:off x="3840479" y="2244898"/>
                <a:ext cx="2419004" cy="616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900" b="1" dirty="0" smtClean="0">
                    <a:latin typeface="Arial Narrow" panose="020B0606020202030204" pitchFamily="34" charset="0"/>
                  </a:rPr>
                  <a:t>PREDŠOLSKO OBDOBJE</a:t>
                </a:r>
              </a:p>
              <a:p>
                <a:r>
                  <a:rPr lang="sl-SI" sz="900" dirty="0" smtClean="0">
                    <a:latin typeface="Arial Narrow" panose="020B0606020202030204" pitchFamily="34" charset="0"/>
                  </a:rPr>
                  <a:t>Otroci iz revnejši slojev se v manjšem obsegu vključujejo v vrtec. </a:t>
                </a:r>
                <a:endParaRPr lang="en-GB" sz="900" dirty="0">
                  <a:latin typeface="Arial Narrow" panose="020B0606020202030204" pitchFamily="34" charset="0"/>
                </a:endParaRPr>
              </a:p>
            </p:txBody>
          </p:sp>
          <p:sp>
            <p:nvSpPr>
              <p:cNvPr id="19" name="Pravokotnik 18"/>
              <p:cNvSpPr/>
              <p:nvPr/>
            </p:nvSpPr>
            <p:spPr>
              <a:xfrm>
                <a:off x="3840478" y="3053714"/>
                <a:ext cx="2477193" cy="616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900" b="1" dirty="0" smtClean="0">
                    <a:latin typeface="Arial Narrow" panose="020B0606020202030204" pitchFamily="34" charset="0"/>
                  </a:rPr>
                  <a:t>IZVEN ŠOLSKE  DEJAVNOSTI</a:t>
                </a:r>
              </a:p>
              <a:p>
                <a:r>
                  <a:rPr lang="sl-SI" sz="900" dirty="0" smtClean="0">
                    <a:latin typeface="Arial Narrow" panose="020B0606020202030204" pitchFamily="34" charset="0"/>
                  </a:rPr>
                  <a:t>Otroci iz revnejših slojev se v manjšem obsegu vključujejo v izven šolske dejavnosti. </a:t>
                </a:r>
                <a:endParaRPr lang="en-GB" sz="900" dirty="0">
                  <a:latin typeface="Arial Narrow" panose="020B0606020202030204" pitchFamily="34" charset="0"/>
                </a:endParaRPr>
              </a:p>
            </p:txBody>
          </p:sp>
          <p:sp>
            <p:nvSpPr>
              <p:cNvPr id="20" name="Pravokotnik 19"/>
              <p:cNvSpPr/>
              <p:nvPr/>
            </p:nvSpPr>
            <p:spPr>
              <a:xfrm>
                <a:off x="3836323" y="3863280"/>
                <a:ext cx="2477193" cy="616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900" b="1" dirty="0" smtClean="0">
                    <a:latin typeface="Arial Narrow" panose="020B0606020202030204" pitchFamily="34" charset="0"/>
                  </a:rPr>
                  <a:t>POLETNE ŠOLE</a:t>
                </a:r>
              </a:p>
              <a:p>
                <a:r>
                  <a:rPr lang="sl-SI" sz="900" dirty="0">
                    <a:latin typeface="Arial Narrow" panose="020B0606020202030204" pitchFamily="34" charset="0"/>
                  </a:rPr>
                  <a:t>O</a:t>
                </a:r>
                <a:r>
                  <a:rPr lang="sl-SI" sz="900" dirty="0" smtClean="0">
                    <a:latin typeface="Arial Narrow" panose="020B0606020202030204" pitchFamily="34" charset="0"/>
                  </a:rPr>
                  <a:t>troci iz srednjega razreda se 8x pogosteje udeležujejo poletnih taborov in šol. v primerjavi z revnimi otroci.  </a:t>
                </a:r>
                <a:endParaRPr lang="en-GB" sz="900" dirty="0">
                  <a:latin typeface="Arial Narrow" panose="020B0606020202030204" pitchFamily="34" charset="0"/>
                </a:endParaRPr>
              </a:p>
            </p:txBody>
          </p:sp>
          <p:sp>
            <p:nvSpPr>
              <p:cNvPr id="21" name="Pravokotnik 20"/>
              <p:cNvSpPr/>
              <p:nvPr/>
            </p:nvSpPr>
            <p:spPr>
              <a:xfrm>
                <a:off x="3844202" y="4672096"/>
                <a:ext cx="2477193" cy="616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900" b="1" dirty="0" smtClean="0">
                    <a:latin typeface="Arial Narrow" panose="020B0606020202030204" pitchFamily="34" charset="0"/>
                  </a:rPr>
                  <a:t>POUČNI IZLETI</a:t>
                </a:r>
              </a:p>
              <a:p>
                <a:r>
                  <a:rPr lang="sl-SI" sz="900" dirty="0" smtClean="0">
                    <a:latin typeface="Arial Narrow" panose="020B0606020202030204" pitchFamily="34" charset="0"/>
                  </a:rPr>
                  <a:t>Toliko več ur bo otrok iz srednjega razreda preživel v živalskih vrtovih, muzejih in podobnih ustanovah med poletnimi počitnicami. </a:t>
                </a:r>
                <a:endParaRPr lang="en-GB" sz="900" dirty="0">
                  <a:latin typeface="Arial Narrow" panose="020B0606020202030204" pitchFamily="34" charset="0"/>
                </a:endParaRPr>
              </a:p>
            </p:txBody>
          </p:sp>
          <p:sp>
            <p:nvSpPr>
              <p:cNvPr id="22" name="Pravokotnik 21"/>
              <p:cNvSpPr/>
              <p:nvPr/>
            </p:nvSpPr>
            <p:spPr>
              <a:xfrm>
                <a:off x="3050766" y="5447953"/>
                <a:ext cx="3391598" cy="1271847"/>
              </a:xfrm>
              <a:prstGeom prst="rect">
                <a:avLst/>
              </a:prstGeom>
              <a:solidFill>
                <a:srgbClr val="E15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050" b="1" dirty="0" smtClean="0">
                    <a:solidFill>
                      <a:schemeClr val="bg1"/>
                    </a:solidFill>
                    <a:latin typeface="Arial Narrow" panose="020B0606020202030204" pitchFamily="34" charset="0"/>
                  </a:rPr>
                  <a:t>6000 UR MANJ UČNIH PRILOŽNOSTI </a:t>
                </a:r>
              </a:p>
              <a:p>
                <a:r>
                  <a:rPr lang="sl-SI" sz="1050" dirty="0" smtClean="0">
                    <a:solidFill>
                      <a:schemeClr val="bg1"/>
                    </a:solidFill>
                    <a:latin typeface="Arial Narrow" panose="020B0606020202030204" pitchFamily="34" charset="0"/>
                  </a:rPr>
                  <a:t>Obseg časa za učenje je pomembna dobrina, ki je neenakomerno porazdeljena in prikrajšani mladi ljudje  občutijo posledice tega. Medtem ko se otroci srednjega razreda učijo branja, ustvarjalnosti, vztrajnosti in reševanja problemov tudi v izven šolskih dejavnostih in poletnih šolah, so starši, ki jih pesti revščina, manj zmožni zagotavljat take priložnosti za svoje otroke. </a:t>
                </a:r>
                <a:endParaRPr lang="en-GB" sz="1050" dirty="0">
                  <a:solidFill>
                    <a:schemeClr val="bg1"/>
                  </a:solidFill>
                  <a:latin typeface="Arial Narrow" panose="020B0606020202030204" pitchFamily="34" charset="0"/>
                </a:endParaRPr>
              </a:p>
            </p:txBody>
          </p:sp>
        </p:grpSp>
        <p:sp>
          <p:nvSpPr>
            <p:cNvPr id="6" name="Pravokotnik 2"/>
            <p:cNvSpPr>
              <a:spLocks noChangeArrowheads="1"/>
            </p:cNvSpPr>
            <p:nvPr/>
          </p:nvSpPr>
          <p:spPr bwMode="auto">
            <a:xfrm>
              <a:off x="3399296" y="287366"/>
              <a:ext cx="1354138" cy="266700"/>
            </a:xfrm>
            <a:prstGeom prst="rect">
              <a:avLst/>
            </a:prstGeom>
            <a:solidFill>
              <a:srgbClr val="5B9BD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smtClean="0">
                <a:ln>
                  <a:noFill/>
                </a:ln>
                <a:solidFill>
                  <a:schemeClr val="tx1"/>
                </a:solidFill>
                <a:effectLst/>
                <a:latin typeface="Arial Narrow" panose="020B0606020202030204" pitchFamily="34" charset="0"/>
              </a:endParaRPr>
            </a:p>
          </p:txBody>
        </p:sp>
      </p:grpSp>
    </p:spTree>
    <p:extLst>
      <p:ext uri="{BB962C8B-B14F-4D97-AF65-F5344CB8AC3E}">
        <p14:creationId xmlns:p14="http://schemas.microsoft.com/office/powerpoint/2010/main" val="343327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3772" y="150413"/>
            <a:ext cx="11665296" cy="648073"/>
          </a:xfrm>
        </p:spPr>
        <p:txBody>
          <a:bodyPr>
            <a:noAutofit/>
          </a:bodyPr>
          <a:lstStyle/>
          <a:p>
            <a:r>
              <a:rPr lang="sl-SI" sz="2800" dirty="0"/>
              <a:t>Študija PIAAC o starših iz nespodbudnega okolja, </a:t>
            </a:r>
            <a:r>
              <a:rPr lang="sl-SI" sz="2800" dirty="0" smtClean="0"/>
              <a:t>2019-2020, ACS</a:t>
            </a:r>
            <a:endParaRPr lang="en-GB" sz="2800" dirty="0"/>
          </a:p>
        </p:txBody>
      </p:sp>
      <p:sp>
        <p:nvSpPr>
          <p:cNvPr id="4" name="Pravokotnik 3"/>
          <p:cNvSpPr/>
          <p:nvPr/>
        </p:nvSpPr>
        <p:spPr>
          <a:xfrm>
            <a:off x="540808" y="1412776"/>
            <a:ext cx="112872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b="1" dirty="0">
                <a:solidFill>
                  <a:schemeClr val="bg1"/>
                </a:solidFill>
              </a:rPr>
              <a:t>N=1.392 staršev </a:t>
            </a:r>
            <a:r>
              <a:rPr lang="sl-SI" sz="2000" dirty="0"/>
              <a:t>(od skupaj </a:t>
            </a:r>
            <a:r>
              <a:rPr lang="sl-SI" sz="2000" dirty="0" smtClean="0"/>
              <a:t>5.267 </a:t>
            </a:r>
            <a:r>
              <a:rPr lang="sl-SI" sz="2000" dirty="0"/>
              <a:t>anketiranih </a:t>
            </a:r>
            <a:r>
              <a:rPr lang="sl-SI" sz="2000" dirty="0" smtClean="0"/>
              <a:t>odraslih v raziskavi PIAAC), </a:t>
            </a:r>
            <a:r>
              <a:rPr lang="sl-SI" sz="2000" dirty="0"/>
              <a:t>ki so imeli v času poteka raziskave (2014) vsaj enega otroka, starega do 18 </a:t>
            </a:r>
            <a:r>
              <a:rPr lang="sl-SI" sz="2000" dirty="0" smtClean="0"/>
              <a:t>let.</a:t>
            </a:r>
            <a:endParaRPr lang="en-GB" sz="2000" dirty="0"/>
          </a:p>
        </p:txBody>
      </p:sp>
      <p:sp>
        <p:nvSpPr>
          <p:cNvPr id="5" name="Pravokotnik 4"/>
          <p:cNvSpPr/>
          <p:nvPr/>
        </p:nvSpPr>
        <p:spPr>
          <a:xfrm>
            <a:off x="117749" y="2474200"/>
            <a:ext cx="2304255" cy="2736304"/>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800" dirty="0" smtClean="0">
                <a:solidFill>
                  <a:schemeClr val="tx2"/>
                </a:solidFill>
              </a:rPr>
              <a:t>OTROCI:</a:t>
            </a:r>
          </a:p>
          <a:p>
            <a:pPr marL="342900" indent="-342900">
              <a:buFont typeface="Arial" panose="020B0604020202020204" pitchFamily="34" charset="0"/>
              <a:buChar char="•"/>
            </a:pPr>
            <a:r>
              <a:rPr lang="sl-SI" sz="1800" dirty="0" smtClean="0">
                <a:solidFill>
                  <a:schemeClr val="tx2"/>
                </a:solidFill>
              </a:rPr>
              <a:t>35 %: vsaj 1 otrok do 5 let, </a:t>
            </a:r>
          </a:p>
          <a:p>
            <a:pPr marL="342900" indent="-342900">
              <a:buFont typeface="Arial" panose="020B0604020202020204" pitchFamily="34" charset="0"/>
              <a:buChar char="•"/>
            </a:pPr>
            <a:r>
              <a:rPr lang="sl-SI" sz="1800" dirty="0" smtClean="0">
                <a:solidFill>
                  <a:schemeClr val="tx2"/>
                </a:solidFill>
              </a:rPr>
              <a:t>45 %: vsaj 1 otrok v OŠ, </a:t>
            </a:r>
          </a:p>
          <a:p>
            <a:pPr marL="342900" indent="-342900">
              <a:buFont typeface="Arial" panose="020B0604020202020204" pitchFamily="34" charset="0"/>
              <a:buChar char="•"/>
            </a:pPr>
            <a:r>
              <a:rPr lang="sl-SI" sz="1800" dirty="0" smtClean="0">
                <a:solidFill>
                  <a:schemeClr val="tx2"/>
                </a:solidFill>
              </a:rPr>
              <a:t>20 %: vsaj 1 otrok od </a:t>
            </a:r>
            <a:r>
              <a:rPr lang="sl-SI" sz="1800" dirty="0">
                <a:solidFill>
                  <a:schemeClr val="tx2"/>
                </a:solidFill>
              </a:rPr>
              <a:t>15 do 18 let. </a:t>
            </a:r>
          </a:p>
          <a:p>
            <a:pPr algn="ctr"/>
            <a:endParaRPr lang="en-GB" sz="1800" dirty="0">
              <a:solidFill>
                <a:schemeClr val="tx2"/>
              </a:solidFill>
            </a:endParaRPr>
          </a:p>
        </p:txBody>
      </p:sp>
      <p:sp>
        <p:nvSpPr>
          <p:cNvPr id="6" name="Pravokotnik 5"/>
          <p:cNvSpPr/>
          <p:nvPr/>
        </p:nvSpPr>
        <p:spPr>
          <a:xfrm>
            <a:off x="2573665" y="3783867"/>
            <a:ext cx="2371744" cy="2853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sl-SI" sz="1800" dirty="0" smtClean="0"/>
              <a:t>STAROST:</a:t>
            </a:r>
          </a:p>
          <a:p>
            <a:pPr marL="342900" indent="-342900">
              <a:spcBef>
                <a:spcPts val="1200"/>
              </a:spcBef>
              <a:buFont typeface="Arial" panose="020B0604020202020204" pitchFamily="34" charset="0"/>
              <a:buChar char="•"/>
            </a:pPr>
            <a:r>
              <a:rPr lang="sl-SI" sz="1800" dirty="0" smtClean="0"/>
              <a:t>50 % stari </a:t>
            </a:r>
            <a:r>
              <a:rPr lang="sl-SI" sz="1800" dirty="0"/>
              <a:t>med 35 in 44 </a:t>
            </a:r>
            <a:r>
              <a:rPr lang="sl-SI" sz="1800" dirty="0" smtClean="0"/>
              <a:t>let,</a:t>
            </a:r>
          </a:p>
          <a:p>
            <a:pPr marL="342900" indent="-342900">
              <a:spcBef>
                <a:spcPts val="1200"/>
              </a:spcBef>
              <a:buFont typeface="Arial" panose="020B0604020202020204" pitchFamily="34" charset="0"/>
              <a:buChar char="•"/>
            </a:pPr>
            <a:r>
              <a:rPr lang="sl-SI" sz="1800" dirty="0" smtClean="0"/>
              <a:t>35 % stari 34 </a:t>
            </a:r>
            <a:r>
              <a:rPr lang="sl-SI" sz="1800" dirty="0"/>
              <a:t>let in manj. </a:t>
            </a:r>
            <a:endParaRPr lang="en-GB" sz="1800" dirty="0"/>
          </a:p>
        </p:txBody>
      </p:sp>
      <p:sp>
        <p:nvSpPr>
          <p:cNvPr id="7" name="Pravokotnik 6"/>
          <p:cNvSpPr/>
          <p:nvPr/>
        </p:nvSpPr>
        <p:spPr>
          <a:xfrm>
            <a:off x="5069363" y="2535859"/>
            <a:ext cx="2275496" cy="3413422"/>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800" dirty="0" smtClean="0">
                <a:solidFill>
                  <a:schemeClr val="tx2"/>
                </a:solidFill>
              </a:rPr>
              <a:t>MIGRANTSKO OZADJE:  </a:t>
            </a:r>
          </a:p>
          <a:p>
            <a:pPr marL="342900" indent="-342900">
              <a:buFont typeface="Arial" panose="020B0604020202020204" pitchFamily="34" charset="0"/>
              <a:buChar char="•"/>
            </a:pPr>
            <a:r>
              <a:rPr lang="sl-SI" sz="1800" dirty="0" smtClean="0">
                <a:solidFill>
                  <a:schemeClr val="tx2"/>
                </a:solidFill>
              </a:rPr>
              <a:t>88 </a:t>
            </a:r>
            <a:r>
              <a:rPr lang="sl-SI" sz="1800" dirty="0">
                <a:solidFill>
                  <a:schemeClr val="tx2"/>
                </a:solidFill>
              </a:rPr>
              <a:t>% je rojenih v </a:t>
            </a:r>
            <a:r>
              <a:rPr lang="sl-SI" sz="1800" dirty="0" smtClean="0">
                <a:solidFill>
                  <a:schemeClr val="tx2"/>
                </a:solidFill>
              </a:rPr>
              <a:t>Sloveniji, govorili </a:t>
            </a:r>
            <a:r>
              <a:rPr lang="sl-SI" sz="1800" dirty="0">
                <a:solidFill>
                  <a:schemeClr val="tx2"/>
                </a:solidFill>
              </a:rPr>
              <a:t>slovenski jezik</a:t>
            </a:r>
            <a:r>
              <a:rPr lang="sl-SI" sz="1800" dirty="0" smtClean="0">
                <a:solidFill>
                  <a:schemeClr val="tx2"/>
                </a:solidFill>
              </a:rPr>
              <a:t>,</a:t>
            </a:r>
          </a:p>
          <a:p>
            <a:pPr marL="342900" indent="-342900">
              <a:buFont typeface="Arial" panose="020B0604020202020204" pitchFamily="34" charset="0"/>
              <a:buChar char="•"/>
            </a:pPr>
            <a:r>
              <a:rPr lang="sl-SI" sz="1800" dirty="0" smtClean="0">
                <a:solidFill>
                  <a:schemeClr val="tx2"/>
                </a:solidFill>
              </a:rPr>
              <a:t>11 </a:t>
            </a:r>
            <a:r>
              <a:rPr lang="sl-SI" sz="1800" dirty="0">
                <a:solidFill>
                  <a:schemeClr val="tx2"/>
                </a:solidFill>
              </a:rPr>
              <a:t>% je </a:t>
            </a:r>
            <a:r>
              <a:rPr lang="sl-SI" sz="1800" dirty="0" smtClean="0">
                <a:solidFill>
                  <a:schemeClr val="tx2"/>
                </a:solidFill>
              </a:rPr>
              <a:t>priseljencev, govorili </a:t>
            </a:r>
            <a:r>
              <a:rPr lang="sl-SI" sz="1800" dirty="0">
                <a:solidFill>
                  <a:schemeClr val="tx2"/>
                </a:solidFill>
              </a:rPr>
              <a:t>tuj jezik. </a:t>
            </a:r>
            <a:endParaRPr lang="en-GB" sz="1800" dirty="0">
              <a:solidFill>
                <a:schemeClr val="tx2"/>
              </a:solidFill>
            </a:endParaRPr>
          </a:p>
        </p:txBody>
      </p:sp>
      <p:sp>
        <p:nvSpPr>
          <p:cNvPr id="8" name="Pravokotnik 7"/>
          <p:cNvSpPr/>
          <p:nvPr/>
        </p:nvSpPr>
        <p:spPr>
          <a:xfrm>
            <a:off x="7461146" y="2963129"/>
            <a:ext cx="2224604" cy="356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800" dirty="0" smtClean="0"/>
              <a:t>IZOBRAŽEVANJE:  </a:t>
            </a:r>
          </a:p>
          <a:p>
            <a:pPr marL="342900" indent="-342900">
              <a:spcBef>
                <a:spcPts val="1200"/>
              </a:spcBef>
              <a:buFont typeface="Arial" panose="020B0604020202020204" pitchFamily="34" charset="0"/>
              <a:buChar char="•"/>
            </a:pPr>
            <a:r>
              <a:rPr lang="sl-SI" sz="1800" dirty="0" smtClean="0"/>
              <a:t>56 % vključenih </a:t>
            </a:r>
            <a:r>
              <a:rPr lang="sl-SI" sz="1800" dirty="0"/>
              <a:t>v </a:t>
            </a:r>
            <a:r>
              <a:rPr lang="sl-SI" sz="1800" dirty="0" smtClean="0"/>
              <a:t>IO </a:t>
            </a:r>
            <a:r>
              <a:rPr lang="sl-SI" sz="1800" dirty="0"/>
              <a:t>(formalno ali neformalno), </a:t>
            </a:r>
            <a:endParaRPr lang="sl-SI" sz="1800" dirty="0" smtClean="0"/>
          </a:p>
          <a:p>
            <a:pPr marL="342900" indent="-342900">
              <a:spcBef>
                <a:spcPts val="1200"/>
              </a:spcBef>
              <a:buFont typeface="Arial" panose="020B0604020202020204" pitchFamily="34" charset="0"/>
              <a:buChar char="•"/>
            </a:pPr>
            <a:r>
              <a:rPr lang="sl-SI" sz="1800" dirty="0" smtClean="0"/>
              <a:t>43 </a:t>
            </a:r>
            <a:r>
              <a:rPr lang="sl-SI" sz="1800" dirty="0"/>
              <a:t>% </a:t>
            </a:r>
            <a:r>
              <a:rPr lang="sl-SI" sz="1800" dirty="0" smtClean="0"/>
              <a:t>ni </a:t>
            </a:r>
            <a:r>
              <a:rPr lang="sl-SI" sz="1800" dirty="0"/>
              <a:t>bilo vključenih v </a:t>
            </a:r>
            <a:r>
              <a:rPr lang="sl-SI" sz="1800" dirty="0" smtClean="0"/>
              <a:t>IO.</a:t>
            </a:r>
            <a:endParaRPr lang="sl-SI" sz="1800" dirty="0"/>
          </a:p>
          <a:p>
            <a:pPr algn="ctr"/>
            <a:endParaRPr lang="en-GB" sz="1800" dirty="0"/>
          </a:p>
        </p:txBody>
      </p:sp>
      <p:sp>
        <p:nvSpPr>
          <p:cNvPr id="9" name="Pravokotnik 8"/>
          <p:cNvSpPr/>
          <p:nvPr/>
        </p:nvSpPr>
        <p:spPr>
          <a:xfrm>
            <a:off x="9817371" y="2596299"/>
            <a:ext cx="2010717" cy="3352981"/>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800" dirty="0" smtClean="0">
                <a:solidFill>
                  <a:schemeClr val="tx2"/>
                </a:solidFill>
              </a:rPr>
              <a:t>ŠTEVILO KNJIG:</a:t>
            </a:r>
          </a:p>
          <a:p>
            <a:pPr marL="342900" indent="-342900">
              <a:buFont typeface="Arial" panose="020B0604020202020204" pitchFamily="34" charset="0"/>
              <a:buChar char="•"/>
            </a:pPr>
            <a:r>
              <a:rPr lang="sl-SI" sz="1800" dirty="0" smtClean="0">
                <a:solidFill>
                  <a:schemeClr val="tx2"/>
                </a:solidFill>
              </a:rPr>
              <a:t>37 </a:t>
            </a:r>
            <a:r>
              <a:rPr lang="sl-SI" sz="1800" dirty="0">
                <a:solidFill>
                  <a:schemeClr val="tx2"/>
                </a:solidFill>
              </a:rPr>
              <a:t>% </a:t>
            </a:r>
            <a:r>
              <a:rPr lang="sl-SI" sz="1800" dirty="0" smtClean="0">
                <a:solidFill>
                  <a:schemeClr val="tx2"/>
                </a:solidFill>
              </a:rPr>
              <a:t>največ </a:t>
            </a:r>
            <a:r>
              <a:rPr lang="sl-SI" sz="1800" dirty="0">
                <a:solidFill>
                  <a:schemeClr val="tx2"/>
                </a:solidFill>
              </a:rPr>
              <a:t>25 knjig, </a:t>
            </a:r>
            <a:endParaRPr lang="sl-SI" sz="1800" dirty="0" smtClean="0">
              <a:solidFill>
                <a:schemeClr val="tx2"/>
              </a:solidFill>
            </a:endParaRPr>
          </a:p>
          <a:p>
            <a:pPr marL="342900" indent="-342900">
              <a:buFont typeface="Arial" panose="020B0604020202020204" pitchFamily="34" charset="0"/>
              <a:buChar char="•"/>
            </a:pPr>
            <a:r>
              <a:rPr lang="sl-SI" sz="1800" dirty="0" smtClean="0">
                <a:solidFill>
                  <a:schemeClr val="tx2"/>
                </a:solidFill>
              </a:rPr>
              <a:t>34 </a:t>
            </a:r>
            <a:r>
              <a:rPr lang="sl-SI" sz="1800" dirty="0">
                <a:solidFill>
                  <a:schemeClr val="tx2"/>
                </a:solidFill>
              </a:rPr>
              <a:t>% </a:t>
            </a:r>
            <a:r>
              <a:rPr lang="sl-SI" sz="1800" dirty="0" smtClean="0">
                <a:solidFill>
                  <a:schemeClr val="tx2"/>
                </a:solidFill>
              </a:rPr>
              <a:t>med </a:t>
            </a:r>
            <a:r>
              <a:rPr lang="sl-SI" sz="1800" dirty="0">
                <a:solidFill>
                  <a:schemeClr val="tx2"/>
                </a:solidFill>
              </a:rPr>
              <a:t>26 in 100 knjig, </a:t>
            </a:r>
            <a:endParaRPr lang="sl-SI" sz="1800" dirty="0" smtClean="0">
              <a:solidFill>
                <a:schemeClr val="tx2"/>
              </a:solidFill>
            </a:endParaRPr>
          </a:p>
          <a:p>
            <a:pPr marL="342900" indent="-342900">
              <a:buFont typeface="Arial" panose="020B0604020202020204" pitchFamily="34" charset="0"/>
              <a:buChar char="•"/>
            </a:pPr>
            <a:r>
              <a:rPr lang="sl-SI" sz="1800" dirty="0" smtClean="0">
                <a:solidFill>
                  <a:schemeClr val="tx2"/>
                </a:solidFill>
              </a:rPr>
              <a:t>28 % več </a:t>
            </a:r>
            <a:r>
              <a:rPr lang="sl-SI" sz="1800" dirty="0">
                <a:solidFill>
                  <a:schemeClr val="tx2"/>
                </a:solidFill>
              </a:rPr>
              <a:t>kot 100 </a:t>
            </a:r>
            <a:r>
              <a:rPr lang="sl-SI" sz="1800" dirty="0" smtClean="0">
                <a:solidFill>
                  <a:schemeClr val="tx2"/>
                </a:solidFill>
              </a:rPr>
              <a:t>knjig. </a:t>
            </a:r>
            <a:endParaRPr lang="sl-SI" sz="1800" dirty="0">
              <a:solidFill>
                <a:schemeClr val="tx2"/>
              </a:solidFill>
            </a:endParaRPr>
          </a:p>
          <a:p>
            <a:pPr algn="ctr"/>
            <a:endParaRPr lang="en-GB" sz="1800" dirty="0">
              <a:solidFill>
                <a:schemeClr val="tx2"/>
              </a:solidFill>
            </a:endParaRPr>
          </a:p>
        </p:txBody>
      </p:sp>
    </p:spTree>
    <p:extLst>
      <p:ext uri="{BB962C8B-B14F-4D97-AF65-F5344CB8AC3E}">
        <p14:creationId xmlns:p14="http://schemas.microsoft.com/office/powerpoint/2010/main" val="173589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4165" y="86338"/>
            <a:ext cx="11364101" cy="834572"/>
          </a:xfrm>
        </p:spPr>
        <p:txBody>
          <a:bodyPr>
            <a:normAutofit fontScale="90000"/>
          </a:bodyPr>
          <a:lstStyle/>
          <a:p>
            <a:r>
              <a:rPr lang="sl-SI" sz="3200" dirty="0" smtClean="0"/>
              <a:t>Primarna družina staršev in razvitost besedilnih spretnosti, PIAAC 2016, lastni izračun.   </a:t>
            </a:r>
            <a:endParaRPr lang="en-GB" sz="3200" dirty="0"/>
          </a:p>
        </p:txBody>
      </p:sp>
      <p:pic>
        <p:nvPicPr>
          <p:cNvPr id="3" name="Slika 2"/>
          <p:cNvPicPr>
            <a:picLocks noChangeAspect="1"/>
          </p:cNvPicPr>
          <p:nvPr/>
        </p:nvPicPr>
        <p:blipFill>
          <a:blip r:embed="rId2"/>
          <a:stretch>
            <a:fillRect/>
          </a:stretch>
        </p:blipFill>
        <p:spPr>
          <a:xfrm>
            <a:off x="115925" y="1628800"/>
            <a:ext cx="8498900" cy="4248472"/>
          </a:xfrm>
          <a:prstGeom prst="rect">
            <a:avLst/>
          </a:prstGeom>
        </p:spPr>
      </p:pic>
      <p:sp>
        <p:nvSpPr>
          <p:cNvPr id="4" name="PoljeZBesedilom 3"/>
          <p:cNvSpPr txBox="1"/>
          <p:nvPr/>
        </p:nvSpPr>
        <p:spPr>
          <a:xfrm>
            <a:off x="8832058" y="1459829"/>
            <a:ext cx="3206686" cy="4708981"/>
          </a:xfrm>
          <a:prstGeom prst="rect">
            <a:avLst/>
          </a:prstGeom>
          <a:noFill/>
        </p:spPr>
        <p:txBody>
          <a:bodyPr wrap="square" rtlCol="0">
            <a:spAutoFit/>
          </a:bodyPr>
          <a:lstStyle/>
          <a:p>
            <a:r>
              <a:rPr lang="sl-SI" sz="2000" dirty="0" smtClean="0"/>
              <a:t>Dosežki staršev: </a:t>
            </a:r>
          </a:p>
          <a:p>
            <a:pPr marL="285750" indent="-285750">
              <a:buFont typeface="Arial" panose="020B0604020202020204" pitchFamily="34" charset="0"/>
              <a:buChar char="•"/>
            </a:pPr>
            <a:r>
              <a:rPr lang="sl-SI" sz="2000" b="1" dirty="0" smtClean="0"/>
              <a:t>Starši </a:t>
            </a:r>
            <a:r>
              <a:rPr lang="sl-SI" sz="2000" b="1" dirty="0"/>
              <a:t>otrok do 18. leta</a:t>
            </a:r>
            <a:r>
              <a:rPr lang="sl-SI" sz="2000" b="1" dirty="0" smtClean="0"/>
              <a:t>, </a:t>
            </a:r>
            <a:r>
              <a:rPr lang="sl-SI" sz="2000" b="1" dirty="0"/>
              <a:t>katerih primarna družina je dosegla nižje stopnje </a:t>
            </a:r>
            <a:r>
              <a:rPr lang="sl-SI" sz="2000" b="1" dirty="0" smtClean="0"/>
              <a:t>izobrazbe, imajo nižje ravni spretnosti.</a:t>
            </a:r>
          </a:p>
          <a:p>
            <a:pPr marL="285750" indent="-285750">
              <a:buFont typeface="Arial" panose="020B0604020202020204" pitchFamily="34" charset="0"/>
              <a:buChar char="•"/>
            </a:pPr>
            <a:r>
              <a:rPr lang="sl-SI" sz="2000" dirty="0"/>
              <a:t>T</a:t>
            </a:r>
            <a:r>
              <a:rPr lang="sl-SI" sz="2000" dirty="0" smtClean="0"/>
              <a:t>udi starši so odraščali </a:t>
            </a:r>
            <a:r>
              <a:rPr lang="sl-SI" sz="2000" dirty="0"/>
              <a:t>v družinah, ki jim niso mogle biti v zadostno podporo v obdobju začetnega </a:t>
            </a:r>
            <a:r>
              <a:rPr lang="sl-SI" sz="2000" dirty="0" smtClean="0"/>
              <a:t>izobraževanja.</a:t>
            </a:r>
          </a:p>
          <a:p>
            <a:endParaRPr lang="sl-SI" sz="2000" dirty="0" smtClean="0"/>
          </a:p>
          <a:p>
            <a:pPr marL="285750" indent="-285750">
              <a:buFont typeface="Arial" panose="020B0604020202020204" pitchFamily="34" charset="0"/>
              <a:buChar char="•"/>
            </a:pPr>
            <a:endParaRPr lang="sl-SI" sz="2000" dirty="0" smtClean="0"/>
          </a:p>
        </p:txBody>
      </p:sp>
      <p:cxnSp>
        <p:nvCxnSpPr>
          <p:cNvPr id="5" name="Raven puščični povezovalnik 4"/>
          <p:cNvCxnSpPr/>
          <p:nvPr/>
        </p:nvCxnSpPr>
        <p:spPr>
          <a:xfrm>
            <a:off x="1341884" y="1700808"/>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aven puščični povezovalnik 5"/>
          <p:cNvCxnSpPr/>
          <p:nvPr/>
        </p:nvCxnSpPr>
        <p:spPr>
          <a:xfrm>
            <a:off x="3790156" y="2564904"/>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aven puščični povezovalnik 6"/>
          <p:cNvCxnSpPr/>
          <p:nvPr/>
        </p:nvCxnSpPr>
        <p:spPr>
          <a:xfrm>
            <a:off x="6238428" y="3068960"/>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aven puščični povezovalnik 7"/>
          <p:cNvCxnSpPr/>
          <p:nvPr/>
        </p:nvCxnSpPr>
        <p:spPr>
          <a:xfrm>
            <a:off x="3142084" y="3223419"/>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a:off x="5590356" y="3068960"/>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aven puščični povezovalnik 9"/>
          <p:cNvCxnSpPr/>
          <p:nvPr/>
        </p:nvCxnSpPr>
        <p:spPr>
          <a:xfrm>
            <a:off x="8038628" y="2564904"/>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27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7748" y="223808"/>
            <a:ext cx="11377264" cy="1016642"/>
          </a:xfrm>
        </p:spPr>
        <p:txBody>
          <a:bodyPr>
            <a:normAutofit/>
          </a:bodyPr>
          <a:lstStyle/>
          <a:p>
            <a:r>
              <a:rPr lang="sl-SI" sz="2800" dirty="0" smtClean="0"/>
              <a:t>Besedilne spretnosti staršev v Sloveniji in na Finskem, primerjava z vsemi odraslimi, PIAAC 2016, lastni preračun.</a:t>
            </a:r>
            <a:endParaRPr lang="en-GB" sz="2800" dirty="0"/>
          </a:p>
        </p:txBody>
      </p:sp>
      <p:pic>
        <p:nvPicPr>
          <p:cNvPr id="3" name="Slika 2"/>
          <p:cNvPicPr>
            <a:picLocks noChangeAspect="1"/>
          </p:cNvPicPr>
          <p:nvPr/>
        </p:nvPicPr>
        <p:blipFill>
          <a:blip r:embed="rId2"/>
          <a:stretch>
            <a:fillRect/>
          </a:stretch>
        </p:blipFill>
        <p:spPr>
          <a:xfrm>
            <a:off x="117748" y="1772816"/>
            <a:ext cx="8064896" cy="4350500"/>
          </a:xfrm>
          <a:prstGeom prst="rect">
            <a:avLst/>
          </a:prstGeom>
        </p:spPr>
      </p:pic>
      <p:sp>
        <p:nvSpPr>
          <p:cNvPr id="4" name="PoljeZBesedilom 3"/>
          <p:cNvSpPr txBox="1"/>
          <p:nvPr/>
        </p:nvSpPr>
        <p:spPr>
          <a:xfrm>
            <a:off x="8190322" y="1340768"/>
            <a:ext cx="3888431" cy="5062924"/>
          </a:xfrm>
          <a:prstGeom prst="rect">
            <a:avLst/>
          </a:prstGeom>
          <a:noFill/>
        </p:spPr>
        <p:txBody>
          <a:bodyPr wrap="square" rtlCol="0">
            <a:spAutoFit/>
          </a:bodyPr>
          <a:lstStyle/>
          <a:p>
            <a:r>
              <a:rPr lang="sl-SI" sz="1700" dirty="0" smtClean="0"/>
              <a:t>Dosežki staršev:</a:t>
            </a:r>
          </a:p>
          <a:p>
            <a:pPr marL="285750" indent="-285750">
              <a:buFont typeface="Arial" panose="020B0604020202020204" pitchFamily="34" charset="0"/>
              <a:buChar char="•"/>
            </a:pPr>
            <a:r>
              <a:rPr lang="sl-SI" sz="1700" dirty="0" smtClean="0"/>
              <a:t>3x več slovenskih staršev se umešča na najnižjo raven besedilnih spretnosti v primerjavi </a:t>
            </a:r>
            <a:r>
              <a:rPr lang="sl-SI" sz="1700" dirty="0"/>
              <a:t>s starši na </a:t>
            </a:r>
            <a:r>
              <a:rPr lang="sl-SI" sz="1700" dirty="0" smtClean="0"/>
              <a:t>Finskem.</a:t>
            </a:r>
          </a:p>
          <a:p>
            <a:pPr marL="285750" indent="-285750">
              <a:buFont typeface="Arial" panose="020B0604020202020204" pitchFamily="34" charset="0"/>
              <a:buChar char="•"/>
            </a:pPr>
            <a:r>
              <a:rPr lang="sl-SI" sz="1700" b="1" dirty="0">
                <a:solidFill>
                  <a:srgbClr val="C00000"/>
                </a:solidFill>
              </a:rPr>
              <a:t>Najnižje ravni besedilnih spretnosti dosega </a:t>
            </a:r>
            <a:r>
              <a:rPr lang="sl-SI" sz="1700" b="1" dirty="0" smtClean="0">
                <a:solidFill>
                  <a:srgbClr val="C00000"/>
                </a:solidFill>
              </a:rPr>
              <a:t>19,8 </a:t>
            </a:r>
            <a:r>
              <a:rPr lang="sl-SI" sz="1700" b="1" dirty="0">
                <a:solidFill>
                  <a:srgbClr val="C00000"/>
                </a:solidFill>
              </a:rPr>
              <a:t>% staršev (to je 1. raven in manj), v absolutni številki pomeni to okoli 80.000 staršev. </a:t>
            </a:r>
          </a:p>
          <a:p>
            <a:pPr marL="285750" indent="-285750">
              <a:buFont typeface="Arial" panose="020B0604020202020204" pitchFamily="34" charset="0"/>
              <a:buChar char="•"/>
            </a:pPr>
            <a:r>
              <a:rPr lang="sl-SI" sz="1700" dirty="0" smtClean="0"/>
              <a:t>Šolajoči </a:t>
            </a:r>
            <a:r>
              <a:rPr lang="sl-SI" sz="1700" dirty="0"/>
              <a:t>otroci na Finskem imajo </a:t>
            </a:r>
            <a:r>
              <a:rPr lang="sl-SI" sz="1700" dirty="0" smtClean="0"/>
              <a:t>vsaj </a:t>
            </a:r>
            <a:r>
              <a:rPr lang="sl-SI" sz="1700" dirty="0"/>
              <a:t>dve konkurenčni prednosti pred slovenskimi šolajočimi </a:t>
            </a:r>
            <a:r>
              <a:rPr lang="sl-SI" sz="1700" dirty="0" smtClean="0"/>
              <a:t>otroci  - njihovi </a:t>
            </a:r>
            <a:r>
              <a:rPr lang="sl-SI" sz="1700" dirty="0"/>
              <a:t>starši imajo višje spretnosti, obenem pa tudi finski izobraževalni sistem otroke bistveno bolje opremi z besedilnimi spretnostmi. </a:t>
            </a:r>
            <a:endParaRPr lang="sl-SI" sz="1700" dirty="0" smtClean="0"/>
          </a:p>
          <a:p>
            <a:pPr marL="285750" indent="-285750">
              <a:buFont typeface="Arial" panose="020B0604020202020204" pitchFamily="34" charset="0"/>
              <a:buChar char="•"/>
            </a:pPr>
            <a:endParaRPr lang="en-GB" sz="1700" dirty="0"/>
          </a:p>
        </p:txBody>
      </p:sp>
      <p:cxnSp>
        <p:nvCxnSpPr>
          <p:cNvPr id="6" name="Raven puščični povezovalnik 5"/>
          <p:cNvCxnSpPr/>
          <p:nvPr/>
        </p:nvCxnSpPr>
        <p:spPr>
          <a:xfrm>
            <a:off x="1341884" y="2924944"/>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a:off x="3142084" y="1700808"/>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aven puščični povezovalnik 9"/>
          <p:cNvCxnSpPr/>
          <p:nvPr/>
        </p:nvCxnSpPr>
        <p:spPr>
          <a:xfrm>
            <a:off x="5014292" y="1700808"/>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ven puščični povezovalnik 10"/>
          <p:cNvCxnSpPr/>
          <p:nvPr/>
        </p:nvCxnSpPr>
        <p:spPr>
          <a:xfrm>
            <a:off x="6886500" y="3789040"/>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6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9756" y="76200"/>
            <a:ext cx="11737304" cy="904528"/>
          </a:xfrm>
        </p:spPr>
        <p:txBody>
          <a:bodyPr>
            <a:noAutofit/>
          </a:bodyPr>
          <a:lstStyle/>
          <a:p>
            <a:r>
              <a:rPr lang="sl-SI" sz="2800" dirty="0" smtClean="0"/>
              <a:t>Besedilne spretnosti staršev in število knjig v domači knjižnici, PIAAC 2016, lastni preračun. </a:t>
            </a:r>
            <a:endParaRPr lang="en-GB" sz="2800" dirty="0"/>
          </a:p>
        </p:txBody>
      </p:sp>
      <p:pic>
        <p:nvPicPr>
          <p:cNvPr id="4" name="Slika 3"/>
          <p:cNvPicPr>
            <a:picLocks noChangeAspect="1"/>
          </p:cNvPicPr>
          <p:nvPr/>
        </p:nvPicPr>
        <p:blipFill>
          <a:blip r:embed="rId2"/>
          <a:stretch>
            <a:fillRect/>
          </a:stretch>
        </p:blipFill>
        <p:spPr>
          <a:xfrm>
            <a:off x="34541" y="1271087"/>
            <a:ext cx="8856984" cy="5040560"/>
          </a:xfrm>
          <a:prstGeom prst="rect">
            <a:avLst/>
          </a:prstGeom>
        </p:spPr>
      </p:pic>
      <p:sp>
        <p:nvSpPr>
          <p:cNvPr id="5" name="PoljeZBesedilom 4"/>
          <p:cNvSpPr txBox="1"/>
          <p:nvPr/>
        </p:nvSpPr>
        <p:spPr>
          <a:xfrm>
            <a:off x="8974732" y="692696"/>
            <a:ext cx="3096344" cy="6124754"/>
          </a:xfrm>
          <a:prstGeom prst="rect">
            <a:avLst/>
          </a:prstGeom>
          <a:noFill/>
        </p:spPr>
        <p:txBody>
          <a:bodyPr wrap="square" rtlCol="0">
            <a:spAutoFit/>
          </a:bodyPr>
          <a:lstStyle/>
          <a:p>
            <a:pPr marL="285750" indent="-285750">
              <a:buFont typeface="Arial" panose="020B0604020202020204" pitchFamily="34" charset="0"/>
              <a:buChar char="•"/>
            </a:pPr>
            <a:r>
              <a:rPr lang="sl-SI" sz="1400" b="1" dirty="0" smtClean="0"/>
              <a:t>Število knjig v domači knjižnici narašča z višjimi ravnmi spretnosti. </a:t>
            </a:r>
          </a:p>
          <a:p>
            <a:pPr marL="285750" indent="-285750">
              <a:buFont typeface="Arial" panose="020B0604020202020204" pitchFamily="34" charset="0"/>
              <a:buChar char="•"/>
            </a:pPr>
            <a:endParaRPr lang="sl-SI" sz="1400" dirty="0" smtClean="0"/>
          </a:p>
          <a:p>
            <a:pPr marL="285750" indent="-285750">
              <a:buFont typeface="Arial" panose="020B0604020202020204" pitchFamily="34" charset="0"/>
              <a:buChar char="•"/>
            </a:pPr>
            <a:r>
              <a:rPr lang="sl-SI" sz="1400" b="1" dirty="0" smtClean="0"/>
              <a:t>Število </a:t>
            </a:r>
            <a:r>
              <a:rPr lang="sl-SI" sz="1400" b="1" dirty="0"/>
              <a:t>knjig, ki jih imajo </a:t>
            </a:r>
            <a:r>
              <a:rPr lang="sl-SI" sz="1400" b="1" dirty="0" smtClean="0"/>
              <a:t>starši </a:t>
            </a:r>
            <a:r>
              <a:rPr lang="sl-SI" sz="1400" b="1" dirty="0"/>
              <a:t>doma, </a:t>
            </a:r>
            <a:r>
              <a:rPr lang="sl-SI" sz="1400" b="1" dirty="0" smtClean="0"/>
              <a:t>je zanesljiv </a:t>
            </a:r>
            <a:r>
              <a:rPr lang="sl-SI" sz="1400" b="1" dirty="0"/>
              <a:t>napovednik razvitosti besedilnih spretnosti</a:t>
            </a:r>
            <a:r>
              <a:rPr lang="sl-SI" sz="1400" dirty="0"/>
              <a:t>, saj kaže odnos anketirancev do pisane </a:t>
            </a:r>
            <a:r>
              <a:rPr lang="sl-SI" sz="1400" dirty="0" smtClean="0"/>
              <a:t>besede</a:t>
            </a:r>
            <a:r>
              <a:rPr lang="sl-SI" sz="1400" dirty="0"/>
              <a:t> </a:t>
            </a:r>
            <a:r>
              <a:rPr lang="sl-SI" sz="1400" dirty="0" smtClean="0"/>
              <a:t>in tudi napovednik za  </a:t>
            </a:r>
            <a:r>
              <a:rPr lang="sl-SI" sz="1400" dirty="0"/>
              <a:t>aktivno rabo bralnih </a:t>
            </a:r>
            <a:r>
              <a:rPr lang="sl-SI" sz="1400" dirty="0" smtClean="0"/>
              <a:t>veščin. </a:t>
            </a:r>
          </a:p>
          <a:p>
            <a:pPr marL="285750" indent="-285750">
              <a:buFont typeface="Arial" panose="020B0604020202020204" pitchFamily="34" charset="0"/>
              <a:buChar char="•"/>
            </a:pPr>
            <a:r>
              <a:rPr lang="sl-SI" sz="1400" b="1" dirty="0" smtClean="0"/>
              <a:t>Knjiga in bralci 2024: </a:t>
            </a:r>
          </a:p>
          <a:p>
            <a:pPr marL="285750" indent="-285750">
              <a:buFont typeface="Wingdings" panose="05000000000000000000" pitchFamily="2" charset="2"/>
              <a:buChar char="Ø"/>
            </a:pPr>
            <a:r>
              <a:rPr lang="sl-SI" sz="1400" dirty="0" smtClean="0"/>
              <a:t>Opaža se trend </a:t>
            </a:r>
            <a:r>
              <a:rPr lang="sl-SI" sz="1400" b="1" dirty="0"/>
              <a:t>krčenja domačih </a:t>
            </a:r>
            <a:r>
              <a:rPr lang="sl-SI" sz="1400" b="1" dirty="0" smtClean="0"/>
              <a:t>knjižnic</a:t>
            </a:r>
            <a:r>
              <a:rPr lang="sl-SI" sz="1400" dirty="0" smtClean="0"/>
              <a:t>. Število </a:t>
            </a:r>
            <a:r>
              <a:rPr lang="sl-SI" sz="1400" dirty="0"/>
              <a:t>gospodinjstev, ki ima doma manj kot 50 knjig, je doseglo 40 %, le še 14 % </a:t>
            </a:r>
            <a:r>
              <a:rPr lang="sl-SI" sz="1400" dirty="0" smtClean="0"/>
              <a:t>je </a:t>
            </a:r>
            <a:r>
              <a:rPr lang="sl-SI" sz="1400" dirty="0"/>
              <a:t>takih, ki imajo doma več kot 200 knjig. </a:t>
            </a:r>
            <a:endParaRPr lang="sl-SI" sz="1400" dirty="0" smtClean="0"/>
          </a:p>
          <a:p>
            <a:pPr marL="285750" indent="-285750">
              <a:buFont typeface="Wingdings" panose="05000000000000000000" pitchFamily="2" charset="2"/>
              <a:buChar char="Ø"/>
            </a:pPr>
            <a:r>
              <a:rPr lang="sl-SI" sz="1400" b="1" dirty="0" smtClean="0"/>
              <a:t>Povprečen </a:t>
            </a:r>
            <a:r>
              <a:rPr lang="sl-SI" sz="1400" b="1" dirty="0"/>
              <a:t>slovenski dom ima tako le še 92 knjig</a:t>
            </a:r>
            <a:r>
              <a:rPr lang="sl-SI" sz="1400" dirty="0"/>
              <a:t>, kar je občutno manj kot v Estoniji (218), na Norveškem (212) in celo na Češkem (204), ki je po višini BDP na prebivalca podobna Sloveniji. </a:t>
            </a:r>
            <a:r>
              <a:rPr lang="sl-SI" sz="1400" dirty="0" smtClean="0"/>
              <a:t>(Vir: Gerčar </a:t>
            </a:r>
            <a:r>
              <a:rPr lang="sl-SI" sz="1400" dirty="0"/>
              <a:t>idr., 2024, str. 26). </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395130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7981" y="188640"/>
            <a:ext cx="10580851" cy="760512"/>
          </a:xfrm>
        </p:spPr>
        <p:txBody>
          <a:bodyPr>
            <a:noAutofit/>
          </a:bodyPr>
          <a:lstStyle/>
          <a:p>
            <a:r>
              <a:rPr lang="sl-SI" sz="2800" dirty="0" smtClean="0"/>
              <a:t>Besedilne spretnosti staršev in branje knjig, PIAAC 2016, lastni preračun. </a:t>
            </a:r>
            <a:endParaRPr lang="en-GB" sz="2800" dirty="0"/>
          </a:p>
        </p:txBody>
      </p:sp>
      <p:pic>
        <p:nvPicPr>
          <p:cNvPr id="3" name="Slika 2"/>
          <p:cNvPicPr>
            <a:picLocks noChangeAspect="1"/>
          </p:cNvPicPr>
          <p:nvPr/>
        </p:nvPicPr>
        <p:blipFill>
          <a:blip r:embed="rId2"/>
          <a:stretch>
            <a:fillRect/>
          </a:stretch>
        </p:blipFill>
        <p:spPr>
          <a:xfrm>
            <a:off x="111690" y="1340768"/>
            <a:ext cx="8790576" cy="4392488"/>
          </a:xfrm>
          <a:prstGeom prst="rect">
            <a:avLst/>
          </a:prstGeom>
        </p:spPr>
      </p:pic>
      <p:sp>
        <p:nvSpPr>
          <p:cNvPr id="4" name="PoljeZBesedilom 3"/>
          <p:cNvSpPr txBox="1"/>
          <p:nvPr/>
        </p:nvSpPr>
        <p:spPr>
          <a:xfrm>
            <a:off x="9046740" y="476672"/>
            <a:ext cx="3024336" cy="6124754"/>
          </a:xfrm>
          <a:prstGeom prst="rect">
            <a:avLst/>
          </a:prstGeom>
          <a:noFill/>
        </p:spPr>
        <p:txBody>
          <a:bodyPr wrap="square" rtlCol="0">
            <a:spAutoFit/>
          </a:bodyPr>
          <a:lstStyle/>
          <a:p>
            <a:pPr marL="285750" indent="-285750">
              <a:buFont typeface="Arial" panose="020B0604020202020204" pitchFamily="34" charset="0"/>
              <a:buChar char="•"/>
            </a:pPr>
            <a:r>
              <a:rPr lang="sl-SI" sz="1400" dirty="0" smtClean="0"/>
              <a:t>PIAAC 2016: </a:t>
            </a:r>
            <a:r>
              <a:rPr lang="sl-SI" sz="1400" b="1" dirty="0" smtClean="0"/>
              <a:t>Starši </a:t>
            </a:r>
            <a:r>
              <a:rPr lang="sl-SI" sz="1400" b="1" dirty="0"/>
              <a:t>z nizkimi dosežki praviloma ne berejo </a:t>
            </a:r>
            <a:r>
              <a:rPr lang="sl-SI" sz="1400" dirty="0"/>
              <a:t>za vsakodnevne potrebe in pogosto tudi ne pri delu ter le redko pišejo in uporabljajo matematične spretnosti. </a:t>
            </a:r>
            <a:endParaRPr lang="sl-SI" sz="1400" dirty="0" smtClean="0"/>
          </a:p>
          <a:p>
            <a:pPr marL="285750" indent="-285750">
              <a:buFont typeface="Arial" panose="020B0604020202020204" pitchFamily="34" charset="0"/>
              <a:buChar char="•"/>
            </a:pPr>
            <a:r>
              <a:rPr lang="sl-SI" sz="1400" dirty="0"/>
              <a:t>Raziskava Knjiga in bralci </a:t>
            </a:r>
            <a:r>
              <a:rPr lang="sl-SI" sz="1400" dirty="0" smtClean="0"/>
              <a:t> 2024: vpliv </a:t>
            </a:r>
            <a:r>
              <a:rPr lang="sl-SI" sz="1400" dirty="0"/>
              <a:t>družine ključen pri razvoju bralnih navad, saj kar </a:t>
            </a:r>
            <a:r>
              <a:rPr lang="sl-SI" sz="1400" b="1" dirty="0"/>
              <a:t>45 % bralcev svojo ljubezen do branja pripisuje domačemu okolju</a:t>
            </a:r>
            <a:r>
              <a:rPr lang="sl-SI" sz="1400" dirty="0"/>
              <a:t>. </a:t>
            </a:r>
            <a:endParaRPr lang="sl-SI" sz="1400" dirty="0" smtClean="0"/>
          </a:p>
          <a:p>
            <a:pPr marL="285750" indent="-285750">
              <a:buFont typeface="Wingdings" panose="05000000000000000000" pitchFamily="2" charset="2"/>
              <a:buChar char="Ø"/>
            </a:pPr>
            <a:r>
              <a:rPr lang="sl-SI" sz="1400" dirty="0"/>
              <a:t>Med starši </a:t>
            </a:r>
            <a:r>
              <a:rPr lang="sl-SI" sz="1400" b="1" dirty="0"/>
              <a:t>le slaba petina vsak dan na glas bere otrokom</a:t>
            </a:r>
            <a:r>
              <a:rPr lang="sl-SI" sz="1400" dirty="0"/>
              <a:t>, še dodatna petina pa večkrat na teden. </a:t>
            </a:r>
          </a:p>
          <a:p>
            <a:pPr marL="285750" indent="-285750">
              <a:buFont typeface="Wingdings" panose="05000000000000000000" pitchFamily="2" charset="2"/>
              <a:buChar char="Ø"/>
            </a:pPr>
            <a:r>
              <a:rPr lang="sl-SI" sz="1400" dirty="0"/>
              <a:t>Padec zanimanja za branje med starši je še posebej zaskrbljujoč, saj ustvarja </a:t>
            </a:r>
            <a:r>
              <a:rPr lang="sl-SI" sz="1400" b="1" dirty="0"/>
              <a:t>začaran krog: starši, ki ne berejo ne morejo vzgojiti otrok, ki so bralci. </a:t>
            </a:r>
            <a:r>
              <a:rPr lang="sl-SI" sz="1400" dirty="0"/>
              <a:t>Veliko (kar polovica) staršev s svojim odnosom do branja tako ne more biti dober zgled svojim otrokom. </a:t>
            </a:r>
            <a:r>
              <a:rPr lang="sl-SI" sz="1400" dirty="0" smtClean="0"/>
              <a:t>(</a:t>
            </a:r>
            <a:r>
              <a:rPr lang="sl-SI" sz="1400" dirty="0"/>
              <a:t>Gerčar idr., 2024, str. 56) </a:t>
            </a:r>
          </a:p>
          <a:p>
            <a:endParaRPr lang="en-GB" sz="1400" dirty="0"/>
          </a:p>
        </p:txBody>
      </p:sp>
    </p:spTree>
    <p:extLst>
      <p:ext uri="{BB962C8B-B14F-4D97-AF65-F5344CB8AC3E}">
        <p14:creationId xmlns:p14="http://schemas.microsoft.com/office/powerpoint/2010/main" val="397728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Razumevanje bralne pismenosti</a:t>
            </a:r>
            <a:endParaRPr lang="en-GB" dirty="0"/>
          </a:p>
        </p:txBody>
      </p:sp>
      <p:sp>
        <p:nvSpPr>
          <p:cNvPr id="3" name="Označba mesta besedila 2"/>
          <p:cNvSpPr>
            <a:spLocks noGrp="1"/>
          </p:cNvSpPr>
          <p:nvPr>
            <p:ph type="body" idx="1"/>
          </p:nvPr>
        </p:nvSpPr>
        <p:spPr/>
        <p:txBody>
          <a:bodyPr/>
          <a:lstStyle/>
          <a:p>
            <a:endParaRPr lang="en-GB"/>
          </a:p>
        </p:txBody>
      </p:sp>
    </p:spTree>
    <p:extLst>
      <p:ext uri="{BB962C8B-B14F-4D97-AF65-F5344CB8AC3E}">
        <p14:creationId xmlns:p14="http://schemas.microsoft.com/office/powerpoint/2010/main" val="360751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677" y="21744"/>
            <a:ext cx="12162147" cy="1030992"/>
          </a:xfrm>
        </p:spPr>
        <p:txBody>
          <a:bodyPr>
            <a:normAutofit/>
          </a:bodyPr>
          <a:lstStyle/>
          <a:p>
            <a:r>
              <a:rPr lang="sl-SI" sz="3200" dirty="0">
                <a:latin typeface="+mn-lt"/>
              </a:rPr>
              <a:t>Pomen zgodnjega usvajanja pismenosti v </a:t>
            </a:r>
            <a:r>
              <a:rPr lang="sl-SI" sz="3200" dirty="0" smtClean="0">
                <a:latin typeface="+mn-lt"/>
              </a:rPr>
              <a:t>družini - Nove </a:t>
            </a:r>
            <a:r>
              <a:rPr lang="sl-SI" sz="3200" dirty="0">
                <a:latin typeface="+mn-lt"/>
              </a:rPr>
              <a:t>študije o možganih </a:t>
            </a:r>
            <a:endParaRPr lang="en-GB" sz="3200" dirty="0">
              <a:latin typeface="+mn-lt"/>
            </a:endParaRPr>
          </a:p>
        </p:txBody>
      </p:sp>
      <p:sp>
        <p:nvSpPr>
          <p:cNvPr id="3" name="Označba mesta vsebine 2"/>
          <p:cNvSpPr>
            <a:spLocks noGrp="1"/>
          </p:cNvSpPr>
          <p:nvPr>
            <p:ph idx="1"/>
          </p:nvPr>
        </p:nvSpPr>
        <p:spPr>
          <a:xfrm>
            <a:off x="5950396" y="6381328"/>
            <a:ext cx="6048671" cy="2231256"/>
          </a:xfrm>
        </p:spPr>
        <p:txBody>
          <a:bodyPr>
            <a:normAutofit/>
          </a:bodyPr>
          <a:lstStyle/>
          <a:p>
            <a:pPr marL="0" indent="0">
              <a:buNone/>
            </a:pPr>
            <a:endParaRPr lang="sl-SI" dirty="0"/>
          </a:p>
          <a:p>
            <a:pPr marL="0" indent="0">
              <a:buNone/>
            </a:pPr>
            <a:endParaRPr lang="sl-SI" dirty="0" smtClean="0"/>
          </a:p>
          <a:p>
            <a:pPr marL="0" indent="0">
              <a:buNone/>
            </a:pPr>
            <a:endParaRPr lang="sl-SI" dirty="0"/>
          </a:p>
          <a:p>
            <a:pPr marL="0" indent="0">
              <a:buNone/>
            </a:pPr>
            <a:endParaRPr lang="en-GB" dirty="0"/>
          </a:p>
        </p:txBody>
      </p:sp>
      <p:sp>
        <p:nvSpPr>
          <p:cNvPr id="5" name="Pravokotnik 4"/>
          <p:cNvSpPr/>
          <p:nvPr/>
        </p:nvSpPr>
        <p:spPr>
          <a:xfrm>
            <a:off x="333772" y="1411784"/>
            <a:ext cx="4339543"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800" dirty="0" smtClean="0"/>
              <a:t>Otroški </a:t>
            </a:r>
            <a:r>
              <a:rPr lang="sl-SI" sz="1800" dirty="0"/>
              <a:t>možgani </a:t>
            </a:r>
            <a:r>
              <a:rPr lang="sl-SI" sz="1800" dirty="0" smtClean="0"/>
              <a:t>so v </a:t>
            </a:r>
            <a:r>
              <a:rPr lang="sl-SI" sz="1800" dirty="0"/>
              <a:t>prvem letu življenja </a:t>
            </a:r>
            <a:r>
              <a:rPr lang="sl-SI" sz="1800" dirty="0" smtClean="0"/>
              <a:t>tabule raze, prav zato so še posebej v tem zgodnjem obdobju dovzetni za učenje. </a:t>
            </a:r>
            <a:endParaRPr lang="en-GB" sz="1800" dirty="0"/>
          </a:p>
        </p:txBody>
      </p:sp>
      <p:sp>
        <p:nvSpPr>
          <p:cNvPr id="6" name="Pravokotnik 5"/>
          <p:cNvSpPr/>
          <p:nvPr/>
        </p:nvSpPr>
        <p:spPr>
          <a:xfrm>
            <a:off x="303252" y="3284984"/>
            <a:ext cx="4400581" cy="113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800" dirty="0"/>
              <a:t>Otroški možgani </a:t>
            </a:r>
            <a:r>
              <a:rPr lang="sl-SI" sz="1800" dirty="0" smtClean="0"/>
              <a:t>so v resnici gobe</a:t>
            </a:r>
            <a:r>
              <a:rPr lang="sl-SI" sz="1800" dirty="0"/>
              <a:t>, ki ubogljivo srkajo </a:t>
            </a:r>
            <a:r>
              <a:rPr lang="sl-SI" sz="1800" dirty="0" smtClean="0"/>
              <a:t>informacije iz okolja. </a:t>
            </a:r>
            <a:endParaRPr lang="en-GB" sz="1800" dirty="0"/>
          </a:p>
        </p:txBody>
      </p:sp>
      <p:sp>
        <p:nvSpPr>
          <p:cNvPr id="7" name="Zaobljeni pravokotnik 6"/>
          <p:cNvSpPr/>
          <p:nvPr/>
        </p:nvSpPr>
        <p:spPr>
          <a:xfrm>
            <a:off x="5230315" y="764705"/>
            <a:ext cx="6768751" cy="22807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smtClean="0">
                <a:solidFill>
                  <a:schemeClr val="tx2"/>
                </a:solidFill>
              </a:rPr>
              <a:t>Otroški </a:t>
            </a:r>
            <a:r>
              <a:rPr lang="sl-SI" sz="1400" b="1" dirty="0">
                <a:solidFill>
                  <a:schemeClr val="tx2"/>
                </a:solidFill>
              </a:rPr>
              <a:t>možgani v prvem letu življenja niso tabule </a:t>
            </a:r>
            <a:r>
              <a:rPr lang="sl-SI" sz="1400" b="1" dirty="0" smtClean="0">
                <a:solidFill>
                  <a:schemeClr val="tx2"/>
                </a:solidFill>
              </a:rPr>
              <a:t>raze. </a:t>
            </a:r>
          </a:p>
          <a:p>
            <a:pPr marL="285750" indent="-285750">
              <a:buFont typeface="Arial" panose="020B0604020202020204" pitchFamily="34" charset="0"/>
              <a:buChar char="•"/>
            </a:pPr>
            <a:r>
              <a:rPr lang="sl-SI" sz="1400" dirty="0" smtClean="0">
                <a:solidFill>
                  <a:schemeClr val="tx2"/>
                </a:solidFill>
              </a:rPr>
              <a:t>Otroci </a:t>
            </a:r>
            <a:r>
              <a:rPr lang="sl-SI" sz="1400" dirty="0">
                <a:solidFill>
                  <a:schemeClr val="tx2"/>
                </a:solidFill>
              </a:rPr>
              <a:t>že ob rojstvu posedujejo bogat nabor spretnosti in znanja, kot so pojmovanje predmetov, razumevanje števil, znanje jezikov, poznavanje ljudi in njihovih namenov. </a:t>
            </a:r>
            <a:r>
              <a:rPr lang="sl-SI" sz="1400" dirty="0" smtClean="0">
                <a:solidFill>
                  <a:schemeClr val="tx2"/>
                </a:solidFill>
              </a:rPr>
              <a:t> </a:t>
            </a:r>
          </a:p>
          <a:p>
            <a:pPr marL="285750" indent="-285750">
              <a:buFont typeface="Arial" panose="020B0604020202020204" pitchFamily="34" charset="0"/>
              <a:buChar char="•"/>
            </a:pPr>
            <a:r>
              <a:rPr lang="sl-SI" sz="1400" dirty="0">
                <a:solidFill>
                  <a:schemeClr val="tx2"/>
                </a:solidFill>
              </a:rPr>
              <a:t>Raziskave, ki so jih v zadnjih letih izvedli predvsem z opazovanjem delovanja možganov pri otrocih in odraslih, govorijo v prid temu, da je že v najzgodnejšem obdobju treba obogatiti okolje, v katerem otrok preživi prvih nekaj let življenja, z igrami in spodbudami za aktivno učenje</a:t>
            </a:r>
            <a:r>
              <a:rPr lang="sl-SI" sz="1400" dirty="0" smtClean="0">
                <a:solidFill>
                  <a:schemeClr val="tx2"/>
                </a:solidFill>
              </a:rPr>
              <a:t>.</a:t>
            </a:r>
          </a:p>
          <a:p>
            <a:r>
              <a:rPr lang="sl-SI" sz="1400" dirty="0">
                <a:solidFill>
                  <a:schemeClr val="tx2"/>
                </a:solidFill>
              </a:rPr>
              <a:t>(</a:t>
            </a:r>
            <a:r>
              <a:rPr lang="sl-SI" sz="1400" dirty="0" err="1">
                <a:solidFill>
                  <a:schemeClr val="tx2"/>
                </a:solidFill>
              </a:rPr>
              <a:t>Dehaene</a:t>
            </a:r>
            <a:r>
              <a:rPr lang="sl-SI" sz="1400" dirty="0">
                <a:solidFill>
                  <a:schemeClr val="tx2"/>
                </a:solidFill>
              </a:rPr>
              <a:t>, 2021, str. 237–238</a:t>
            </a:r>
            <a:r>
              <a:rPr lang="sl-SI" sz="1400" dirty="0" smtClean="0">
                <a:solidFill>
                  <a:schemeClr val="tx2"/>
                </a:solidFill>
              </a:rPr>
              <a:t>).</a:t>
            </a:r>
            <a:endParaRPr lang="en-GB" sz="1400" dirty="0">
              <a:solidFill>
                <a:schemeClr val="tx2"/>
              </a:solidFill>
            </a:endParaRPr>
          </a:p>
        </p:txBody>
      </p:sp>
      <p:sp>
        <p:nvSpPr>
          <p:cNvPr id="8" name="Zaobljeni pravokotnik 7"/>
          <p:cNvSpPr/>
          <p:nvPr/>
        </p:nvSpPr>
        <p:spPr>
          <a:xfrm>
            <a:off x="5230316" y="3203260"/>
            <a:ext cx="6840760" cy="36547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solidFill>
                  <a:schemeClr val="tx2"/>
                </a:solidFill>
              </a:rPr>
              <a:t>Otroški možgani prav tako niso gobe, ki ubogljivo srkajo strukture iz okolja, oziroma mreža ubogljivih nevronov, ki samo čakajo, da jih bodo oblikovali dražljaji iz okolja. </a:t>
            </a:r>
            <a:endParaRPr lang="sl-SI" sz="1400" b="1" dirty="0" smtClean="0">
              <a:solidFill>
                <a:schemeClr val="tx2"/>
              </a:solidFill>
            </a:endParaRPr>
          </a:p>
          <a:p>
            <a:pPr marL="285750" indent="-285750">
              <a:buFont typeface="Arial" panose="020B0604020202020204" pitchFamily="34" charset="0"/>
              <a:buChar char="•"/>
            </a:pPr>
            <a:r>
              <a:rPr lang="sl-SI" sz="1400" dirty="0">
                <a:solidFill>
                  <a:schemeClr val="tx2"/>
                </a:solidFill>
              </a:rPr>
              <a:t>V prvem letu življenja se vsak dan ustvari in uniči na milijarde sinaps. Zaradi tega so otrokovi možgani še posebej dovzetni za učenje jezika, ki traja vsaj do mladostniškega obdobja, zato poglabljanje v tuje jezike lahko preoblikuje možgane.</a:t>
            </a:r>
            <a:endParaRPr lang="sl-SI" sz="1400" dirty="0" smtClean="0">
              <a:solidFill>
                <a:schemeClr val="tx2"/>
              </a:solidFill>
            </a:endParaRPr>
          </a:p>
          <a:p>
            <a:pPr marL="285750" indent="-285750">
              <a:buFont typeface="Arial" panose="020B0604020202020204" pitchFamily="34" charset="0"/>
              <a:buChar char="•"/>
            </a:pPr>
            <a:r>
              <a:rPr lang="sl-SI" sz="1400" b="1" dirty="0" smtClean="0">
                <a:solidFill>
                  <a:schemeClr val="tx2"/>
                </a:solidFill>
              </a:rPr>
              <a:t>Otroci so ob rojstvu nastajajoči </a:t>
            </a:r>
            <a:r>
              <a:rPr lang="sl-SI" sz="1400" b="1" dirty="0">
                <a:solidFill>
                  <a:schemeClr val="tx2"/>
                </a:solidFill>
              </a:rPr>
              <a:t>znanstveniki, ki nenehno producirajo zahtevne miselne procese, kreirajo nove hipoteze, so v stalni </a:t>
            </a:r>
            <a:r>
              <a:rPr lang="sl-SI" sz="1400" b="1" dirty="0" smtClean="0">
                <a:solidFill>
                  <a:schemeClr val="tx2"/>
                </a:solidFill>
              </a:rPr>
              <a:t>pripravljenosti.</a:t>
            </a:r>
            <a:r>
              <a:rPr lang="sl-SI" sz="1400" dirty="0" smtClean="0">
                <a:solidFill>
                  <a:schemeClr val="tx2"/>
                </a:solidFill>
              </a:rPr>
              <a:t>  </a:t>
            </a:r>
          </a:p>
          <a:p>
            <a:r>
              <a:rPr lang="sl-SI" sz="1400" dirty="0" smtClean="0">
                <a:solidFill>
                  <a:schemeClr val="tx2"/>
                </a:solidFill>
              </a:rPr>
              <a:t>(</a:t>
            </a:r>
            <a:r>
              <a:rPr lang="sl-SI" sz="1400" dirty="0" err="1" smtClean="0">
                <a:solidFill>
                  <a:schemeClr val="tx2"/>
                </a:solidFill>
              </a:rPr>
              <a:t>Dehaene</a:t>
            </a:r>
            <a:r>
              <a:rPr lang="sl-SI" sz="1400" dirty="0" smtClean="0">
                <a:solidFill>
                  <a:schemeClr val="tx2"/>
                </a:solidFill>
              </a:rPr>
              <a:t>, str</a:t>
            </a:r>
            <a:r>
              <a:rPr lang="sl-SI" sz="1400" dirty="0">
                <a:solidFill>
                  <a:schemeClr val="tx2"/>
                </a:solidFill>
              </a:rPr>
              <a:t>. 40) </a:t>
            </a:r>
          </a:p>
        </p:txBody>
      </p:sp>
      <p:sp>
        <p:nvSpPr>
          <p:cNvPr id="9" name="Pravokotnik 8"/>
          <p:cNvSpPr/>
          <p:nvPr/>
        </p:nvSpPr>
        <p:spPr>
          <a:xfrm>
            <a:off x="276982" y="4725144"/>
            <a:ext cx="4400581"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800" dirty="0" smtClean="0"/>
              <a:t>Učenje se ne zgodi pasivno, zgolj ob poslušanju in izpostavljenosti podatkom.  </a:t>
            </a:r>
            <a:endParaRPr lang="en-GB" sz="1800" dirty="0"/>
          </a:p>
        </p:txBody>
      </p:sp>
    </p:spTree>
    <p:extLst>
      <p:ext uri="{BB962C8B-B14F-4D97-AF65-F5344CB8AC3E}">
        <p14:creationId xmlns:p14="http://schemas.microsoft.com/office/powerpoint/2010/main" val="429279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89756" y="1844824"/>
            <a:ext cx="4400581"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800" dirty="0" smtClean="0"/>
              <a:t>Učenje se ne zgodi pasivno, zgolj ob poslušanju in izpostavljenosti podatkom.  </a:t>
            </a:r>
            <a:endParaRPr lang="en-GB" sz="1800" dirty="0"/>
          </a:p>
        </p:txBody>
      </p:sp>
      <p:sp>
        <p:nvSpPr>
          <p:cNvPr id="5" name="Zaobljeni pravokotnik 4"/>
          <p:cNvSpPr/>
          <p:nvPr/>
        </p:nvSpPr>
        <p:spPr>
          <a:xfrm>
            <a:off x="4726260" y="1340768"/>
            <a:ext cx="7272808" cy="532859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l-SI" sz="2300" dirty="0" smtClean="0">
                <a:solidFill>
                  <a:schemeClr val="tx2"/>
                </a:solidFill>
              </a:rPr>
              <a:t>Otroški </a:t>
            </a:r>
            <a:r>
              <a:rPr lang="sl-SI" sz="2300" dirty="0">
                <a:solidFill>
                  <a:schemeClr val="tx2"/>
                </a:solidFill>
              </a:rPr>
              <a:t>možgani so pri učenju najmočnejši superračunalnik, zato jim že v zgodnji fazi zagotovimo bogate in zahtevne izzive: igre za sestavljanje besed, zgodbe, uganke. </a:t>
            </a:r>
            <a:endParaRPr lang="sl-SI" sz="2300" dirty="0" smtClean="0">
              <a:solidFill>
                <a:schemeClr val="tx2"/>
              </a:solidFill>
            </a:endParaRPr>
          </a:p>
          <a:p>
            <a:pPr marL="285750" indent="-285750">
              <a:buFont typeface="Arial" panose="020B0604020202020204" pitchFamily="34" charset="0"/>
              <a:buChar char="•"/>
            </a:pPr>
            <a:r>
              <a:rPr lang="sl-SI" sz="2300" dirty="0" smtClean="0">
                <a:solidFill>
                  <a:schemeClr val="tx2"/>
                </a:solidFill>
              </a:rPr>
              <a:t>Prav </a:t>
            </a:r>
            <a:r>
              <a:rPr lang="sl-SI" sz="2300" dirty="0">
                <a:solidFill>
                  <a:schemeClr val="tx2"/>
                </a:solidFill>
              </a:rPr>
              <a:t>tako se je treba resno pogovarjati z otroki, odgovarjati na njihova vprašanja z uporabo tudi najbolj razvitega besednjaka in jim razložiti, kaj mi razumemo o svetu. </a:t>
            </a:r>
            <a:endParaRPr lang="sl-SI" sz="2300" dirty="0" smtClean="0">
              <a:solidFill>
                <a:schemeClr val="tx2"/>
              </a:solidFill>
            </a:endParaRPr>
          </a:p>
          <a:p>
            <a:pPr marL="285750" indent="-285750">
              <a:buFont typeface="Arial" panose="020B0604020202020204" pitchFamily="34" charset="0"/>
              <a:buChar char="•"/>
            </a:pPr>
            <a:r>
              <a:rPr lang="sl-SI" sz="2300" dirty="0" smtClean="0">
                <a:solidFill>
                  <a:schemeClr val="tx2"/>
                </a:solidFill>
              </a:rPr>
              <a:t>Če </a:t>
            </a:r>
            <a:r>
              <a:rPr lang="sl-SI" sz="2300" dirty="0">
                <a:solidFill>
                  <a:schemeClr val="tx2"/>
                </a:solidFill>
              </a:rPr>
              <a:t>našim malčkom omogočimo obogateno okolje, zlasti kar zadeva jezike, povečamo rast njihovih možganov in podaljšamo njihovo mladostno plastičnost</a:t>
            </a:r>
            <a:r>
              <a:rPr lang="sl-SI" sz="2300" dirty="0" smtClean="0">
                <a:solidFill>
                  <a:schemeClr val="tx2"/>
                </a:solidFill>
              </a:rPr>
              <a:t>. (</a:t>
            </a:r>
            <a:r>
              <a:rPr lang="sl-SI" sz="2300" dirty="0" err="1">
                <a:solidFill>
                  <a:schemeClr val="tx2"/>
                </a:solidFill>
              </a:rPr>
              <a:t>Dehaene</a:t>
            </a:r>
            <a:r>
              <a:rPr lang="sl-SI" sz="2300" dirty="0">
                <a:solidFill>
                  <a:schemeClr val="tx2"/>
                </a:solidFill>
              </a:rPr>
              <a:t>, 2021, str. 237–238).</a:t>
            </a:r>
            <a:endParaRPr lang="en-GB" sz="2300" dirty="0">
              <a:solidFill>
                <a:schemeClr val="tx2"/>
              </a:solidFill>
            </a:endParaRPr>
          </a:p>
        </p:txBody>
      </p:sp>
      <p:sp>
        <p:nvSpPr>
          <p:cNvPr id="6" name="Naslov 1"/>
          <p:cNvSpPr>
            <a:spLocks noGrp="1"/>
          </p:cNvSpPr>
          <p:nvPr>
            <p:ph type="title"/>
          </p:nvPr>
        </p:nvSpPr>
        <p:spPr>
          <a:xfrm>
            <a:off x="189756" y="76200"/>
            <a:ext cx="11809312" cy="1397000"/>
          </a:xfrm>
        </p:spPr>
        <p:txBody>
          <a:bodyPr>
            <a:normAutofit/>
          </a:bodyPr>
          <a:lstStyle/>
          <a:p>
            <a:r>
              <a:rPr lang="sl-SI" sz="3200" dirty="0">
                <a:latin typeface="+mn-lt"/>
              </a:rPr>
              <a:t>Pomen zgodnjega usvajanja pismenosti v </a:t>
            </a:r>
            <a:r>
              <a:rPr lang="sl-SI" sz="3200" dirty="0" smtClean="0">
                <a:latin typeface="+mn-lt"/>
              </a:rPr>
              <a:t>družini - Nove </a:t>
            </a:r>
            <a:r>
              <a:rPr lang="sl-SI" sz="3200" dirty="0">
                <a:latin typeface="+mn-lt"/>
              </a:rPr>
              <a:t>študije o možganih </a:t>
            </a:r>
            <a:endParaRPr lang="en-GB" sz="3200" dirty="0">
              <a:latin typeface="+mn-lt"/>
            </a:endParaRPr>
          </a:p>
        </p:txBody>
      </p:sp>
    </p:spTree>
    <p:extLst>
      <p:ext uri="{BB962C8B-B14F-4D97-AF65-F5344CB8AC3E}">
        <p14:creationId xmlns:p14="http://schemas.microsoft.com/office/powerpoint/2010/main" val="164972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srcRect l="14391" t="4847" r="20737" b="9062"/>
          <a:stretch/>
        </p:blipFill>
        <p:spPr>
          <a:xfrm>
            <a:off x="1364567" y="795938"/>
            <a:ext cx="3410407" cy="2545796"/>
          </a:xfrm>
          <a:prstGeom prst="rect">
            <a:avLst/>
          </a:prstGeom>
          <a:ln>
            <a:noFill/>
          </a:ln>
          <a:effectLst>
            <a:outerShdw blurRad="292100" dist="139700" dir="2700000" algn="tl" rotWithShape="0">
              <a:srgbClr val="333333">
                <a:alpha val="65000"/>
              </a:srgbClr>
            </a:outerShdw>
          </a:effectLst>
        </p:spPr>
      </p:pic>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t="37339" r="29490" b="26901"/>
          <a:stretch/>
        </p:blipFill>
        <p:spPr>
          <a:xfrm>
            <a:off x="7462564" y="783920"/>
            <a:ext cx="3494804" cy="2557814"/>
          </a:xfrm>
          <a:prstGeom prst="rect">
            <a:avLst/>
          </a:prstGeom>
          <a:ln>
            <a:noFill/>
          </a:ln>
          <a:effectLst>
            <a:outerShdw blurRad="292100" dist="139700" dir="2700000" algn="tl" rotWithShape="0">
              <a:srgbClr val="333333">
                <a:alpha val="65000"/>
              </a:srgbClr>
            </a:outerShdw>
          </a:effectLst>
        </p:spPr>
      </p:pic>
      <p:sp>
        <p:nvSpPr>
          <p:cNvPr id="6" name="PoljeZBesedilom 5"/>
          <p:cNvSpPr txBox="1"/>
          <p:nvPr/>
        </p:nvSpPr>
        <p:spPr>
          <a:xfrm>
            <a:off x="1819274" y="260648"/>
            <a:ext cx="2934655" cy="522956"/>
          </a:xfrm>
          <a:prstGeom prst="rect">
            <a:avLst/>
          </a:prstGeom>
          <a:noFill/>
        </p:spPr>
        <p:txBody>
          <a:bodyPr wrap="none" rtlCol="0">
            <a:spAutoFit/>
          </a:bodyPr>
          <a:lstStyle/>
          <a:p>
            <a:r>
              <a:rPr lang="sl-SI" sz="2799" dirty="0"/>
              <a:t>Klasično branje </a:t>
            </a:r>
          </a:p>
        </p:txBody>
      </p:sp>
      <p:sp>
        <p:nvSpPr>
          <p:cNvPr id="7" name="PoljeZBesedilom 6"/>
          <p:cNvSpPr txBox="1"/>
          <p:nvPr/>
        </p:nvSpPr>
        <p:spPr>
          <a:xfrm>
            <a:off x="7049306" y="260648"/>
            <a:ext cx="4538843" cy="522956"/>
          </a:xfrm>
          <a:prstGeom prst="rect">
            <a:avLst/>
          </a:prstGeom>
          <a:noFill/>
        </p:spPr>
        <p:txBody>
          <a:bodyPr wrap="none" rtlCol="0">
            <a:spAutoFit/>
          </a:bodyPr>
          <a:lstStyle/>
          <a:p>
            <a:r>
              <a:rPr lang="sl-SI" sz="2799" dirty="0"/>
              <a:t>Branje v digitalnem svetu</a:t>
            </a:r>
          </a:p>
        </p:txBody>
      </p:sp>
      <p:sp>
        <p:nvSpPr>
          <p:cNvPr id="8" name="PoljeZBesedilom 7"/>
          <p:cNvSpPr txBox="1"/>
          <p:nvPr/>
        </p:nvSpPr>
        <p:spPr>
          <a:xfrm>
            <a:off x="621805" y="3861048"/>
            <a:ext cx="11449272" cy="2307555"/>
          </a:xfrm>
          <a:prstGeom prst="rect">
            <a:avLst/>
          </a:prstGeom>
          <a:noFill/>
        </p:spPr>
        <p:txBody>
          <a:bodyPr wrap="square" rtlCol="0">
            <a:spAutoFit/>
          </a:bodyPr>
          <a:lstStyle/>
          <a:p>
            <a:r>
              <a:rPr lang="sl-SI" sz="2399" dirty="0" smtClean="0"/>
              <a:t>Nauk iz kognitivnih znanosti za učenje in izobraževanje otrok. </a:t>
            </a:r>
          </a:p>
          <a:p>
            <a:r>
              <a:rPr lang="sl-SI" sz="2399" dirty="0" smtClean="0"/>
              <a:t>4 stebri učenja so ključni za optimalen razvoj potencialov bodočih odraslih:</a:t>
            </a:r>
          </a:p>
          <a:p>
            <a:pPr lvl="1"/>
            <a:r>
              <a:rPr lang="sl-SI" sz="2399" dirty="0" smtClean="0"/>
              <a:t>I. Pozornost </a:t>
            </a:r>
            <a:r>
              <a:rPr lang="en-AE" sz="2399" dirty="0" smtClean="0"/>
              <a:t>–</a:t>
            </a:r>
            <a:r>
              <a:rPr lang="sl-SI" sz="2399" dirty="0" smtClean="0"/>
              <a:t> </a:t>
            </a:r>
            <a:r>
              <a:rPr lang="sl-SI" sz="2399" dirty="0" err="1" smtClean="0"/>
              <a:t>Fully</a:t>
            </a:r>
            <a:r>
              <a:rPr lang="sl-SI" sz="2399" dirty="0" smtClean="0"/>
              <a:t> </a:t>
            </a:r>
            <a:r>
              <a:rPr lang="sl-SI" sz="2399" dirty="0" err="1" smtClean="0"/>
              <a:t>concentrate</a:t>
            </a:r>
            <a:endParaRPr lang="sl-SI" sz="2399" dirty="0" smtClean="0"/>
          </a:p>
          <a:p>
            <a:pPr lvl="1"/>
            <a:r>
              <a:rPr lang="sl-SI" sz="2399" dirty="0" smtClean="0"/>
              <a:t>II. Aktivno udejstvovanje </a:t>
            </a:r>
            <a:r>
              <a:rPr lang="en-AE" sz="2399" dirty="0" smtClean="0"/>
              <a:t>–</a:t>
            </a:r>
            <a:r>
              <a:rPr lang="sl-SI" sz="2399" dirty="0" smtClean="0"/>
              <a:t> </a:t>
            </a:r>
            <a:r>
              <a:rPr lang="sl-SI" sz="2399" dirty="0" err="1" smtClean="0"/>
              <a:t>participate</a:t>
            </a:r>
            <a:r>
              <a:rPr lang="sl-SI" sz="2399" dirty="0" smtClean="0"/>
              <a:t> in </a:t>
            </a:r>
            <a:r>
              <a:rPr lang="sl-SI" sz="2399" dirty="0" err="1" smtClean="0"/>
              <a:t>class</a:t>
            </a:r>
            <a:r>
              <a:rPr lang="sl-SI" sz="2399" dirty="0" smtClean="0"/>
              <a:t>,</a:t>
            </a:r>
          </a:p>
          <a:p>
            <a:pPr lvl="1"/>
            <a:r>
              <a:rPr lang="sl-SI" sz="2399" dirty="0" smtClean="0"/>
              <a:t>III. Povratna informacija o napakah </a:t>
            </a:r>
            <a:r>
              <a:rPr lang="en-AE" sz="2399" dirty="0" smtClean="0"/>
              <a:t>–</a:t>
            </a:r>
            <a:r>
              <a:rPr lang="sl-SI" sz="2399" dirty="0" smtClean="0"/>
              <a:t> </a:t>
            </a:r>
            <a:r>
              <a:rPr lang="sl-SI" sz="2399" dirty="0" err="1" smtClean="0"/>
              <a:t>Learn</a:t>
            </a:r>
            <a:r>
              <a:rPr lang="sl-SI" sz="2399" dirty="0" smtClean="0"/>
              <a:t> </a:t>
            </a:r>
            <a:r>
              <a:rPr lang="sl-SI" sz="2399" dirty="0" err="1" smtClean="0"/>
              <a:t>from</a:t>
            </a:r>
            <a:r>
              <a:rPr lang="sl-SI" sz="2399" dirty="0" smtClean="0"/>
              <a:t> </a:t>
            </a:r>
            <a:r>
              <a:rPr lang="sl-SI" sz="2399" dirty="0" err="1" smtClean="0"/>
              <a:t>your</a:t>
            </a:r>
            <a:r>
              <a:rPr lang="sl-SI" sz="2399" dirty="0" smtClean="0"/>
              <a:t> </a:t>
            </a:r>
            <a:r>
              <a:rPr lang="sl-SI" sz="2399" dirty="0" err="1" smtClean="0"/>
              <a:t>mistakes</a:t>
            </a:r>
            <a:r>
              <a:rPr lang="sl-SI" sz="2399" dirty="0" smtClean="0"/>
              <a:t>,, </a:t>
            </a:r>
            <a:endParaRPr lang="sl-SI" sz="2399" dirty="0"/>
          </a:p>
          <a:p>
            <a:pPr lvl="1"/>
            <a:r>
              <a:rPr lang="sl-SI" sz="2399" dirty="0" smtClean="0"/>
              <a:t>IV. Utrjevanje </a:t>
            </a:r>
            <a:r>
              <a:rPr lang="en-AE" sz="2399" dirty="0" smtClean="0"/>
              <a:t>–</a:t>
            </a:r>
            <a:r>
              <a:rPr lang="sl-SI" sz="2399" dirty="0" smtClean="0"/>
              <a:t> </a:t>
            </a:r>
            <a:r>
              <a:rPr lang="sl-SI" sz="2399" dirty="0" err="1" smtClean="0"/>
              <a:t>Practice</a:t>
            </a:r>
            <a:r>
              <a:rPr lang="sl-SI" sz="2399" dirty="0" smtClean="0"/>
              <a:t> </a:t>
            </a:r>
            <a:r>
              <a:rPr lang="sl-SI" sz="2399" dirty="0" err="1" smtClean="0"/>
              <a:t>every</a:t>
            </a:r>
            <a:r>
              <a:rPr lang="sl-SI" sz="2399" dirty="0" smtClean="0"/>
              <a:t> </a:t>
            </a:r>
            <a:r>
              <a:rPr lang="sl-SI" sz="2399" dirty="0" err="1" smtClean="0"/>
              <a:t>day</a:t>
            </a:r>
            <a:r>
              <a:rPr lang="sl-SI" sz="2399" dirty="0" smtClean="0"/>
              <a:t>, take </a:t>
            </a:r>
            <a:r>
              <a:rPr lang="sl-SI" sz="2399" dirty="0" err="1" smtClean="0"/>
              <a:t>advantage</a:t>
            </a:r>
            <a:r>
              <a:rPr lang="sl-SI" sz="2399" dirty="0" smtClean="0"/>
              <a:t> </a:t>
            </a:r>
            <a:r>
              <a:rPr lang="sl-SI" sz="2399" dirty="0" err="1" smtClean="0"/>
              <a:t>of</a:t>
            </a:r>
            <a:r>
              <a:rPr lang="sl-SI" sz="2399" dirty="0" smtClean="0"/>
              <a:t> </a:t>
            </a:r>
            <a:r>
              <a:rPr lang="sl-SI" sz="2399" dirty="0" err="1" smtClean="0"/>
              <a:t>every</a:t>
            </a:r>
            <a:r>
              <a:rPr lang="sl-SI" sz="2399" dirty="0" smtClean="0"/>
              <a:t> </a:t>
            </a:r>
            <a:r>
              <a:rPr lang="sl-SI" sz="2399" dirty="0" err="1" smtClean="0"/>
              <a:t>night</a:t>
            </a:r>
            <a:r>
              <a:rPr lang="sl-SI" sz="2399" dirty="0" smtClean="0"/>
              <a:t>.   </a:t>
            </a:r>
            <a:endParaRPr lang="sl-SI" sz="2399" dirty="0"/>
          </a:p>
        </p:txBody>
      </p:sp>
    </p:spTree>
    <p:extLst>
      <p:ext uri="{BB962C8B-B14F-4D97-AF65-F5344CB8AC3E}">
        <p14:creationId xmlns:p14="http://schemas.microsoft.com/office/powerpoint/2010/main" val="186435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8904" y="-27812"/>
            <a:ext cx="10157354" cy="760512"/>
          </a:xfrm>
        </p:spPr>
        <p:txBody>
          <a:bodyPr>
            <a:normAutofit/>
          </a:bodyPr>
          <a:lstStyle/>
          <a:p>
            <a:r>
              <a:rPr lang="sl-SI" sz="3200" dirty="0" smtClean="0"/>
              <a:t>Ugotovitve</a:t>
            </a:r>
            <a:endParaRPr lang="en-GB" sz="3200" dirty="0"/>
          </a:p>
        </p:txBody>
      </p:sp>
      <p:sp>
        <p:nvSpPr>
          <p:cNvPr id="3" name="Označba mesta vsebine 2"/>
          <p:cNvSpPr>
            <a:spLocks noGrp="1"/>
          </p:cNvSpPr>
          <p:nvPr>
            <p:ph idx="1"/>
          </p:nvPr>
        </p:nvSpPr>
        <p:spPr>
          <a:xfrm>
            <a:off x="333772" y="692696"/>
            <a:ext cx="11521280" cy="6165304"/>
          </a:xfrm>
        </p:spPr>
        <p:txBody>
          <a:bodyPr>
            <a:noAutofit/>
          </a:bodyPr>
          <a:lstStyle/>
          <a:p>
            <a:pPr lvl="0"/>
            <a:r>
              <a:rPr lang="sl-SI" sz="1700" dirty="0" smtClean="0"/>
              <a:t>Vsak četrti prebivalec Slovenije dosega najnižje ravni besedilnih in matematičnih spretnosti.</a:t>
            </a:r>
          </a:p>
          <a:p>
            <a:pPr lvl="0"/>
            <a:r>
              <a:rPr lang="sl-SI" sz="1700" dirty="0" smtClean="0"/>
              <a:t>Več kot 400.000 odraslih v Sloveniji ima težave pri razumevanju in uporabi besedil, do katerih dostopajo na zaslonih ali v tiskani obliki. </a:t>
            </a:r>
          </a:p>
          <a:p>
            <a:r>
              <a:rPr lang="sl-SI" sz="1700" dirty="0"/>
              <a:t>Brez kakovostne bralne veščine prihaja do resnih zastojev pri besedilni </a:t>
            </a:r>
            <a:r>
              <a:rPr lang="sl-SI" sz="1700" dirty="0" smtClean="0"/>
              <a:t>in drugih spretnostih za procesiranje informacij.</a:t>
            </a:r>
          </a:p>
          <a:p>
            <a:r>
              <a:rPr lang="sl-SI" sz="1700" dirty="0"/>
              <a:t>Rezultati PIAAC nakazujejo, da je branje v digitalnem svetu zahtevnejše od klasičnega branja. Gre za kompleksnejše procese prepoznavanja in branja, procesiranja  </a:t>
            </a:r>
            <a:r>
              <a:rPr lang="sl-SI" sz="1700" dirty="0" err="1"/>
              <a:t>piktogramov</a:t>
            </a:r>
            <a:r>
              <a:rPr lang="sl-SI" sz="1700" dirty="0"/>
              <a:t> ali grozdov </a:t>
            </a:r>
            <a:r>
              <a:rPr lang="sl-SI" sz="1700" dirty="0" smtClean="0"/>
              <a:t>informacij. Dobre bralne veščine so predpogoj za branje v digitalnem svetu.</a:t>
            </a:r>
            <a:endParaRPr lang="sl-SI" sz="1700" dirty="0"/>
          </a:p>
          <a:p>
            <a:pPr lvl="0"/>
            <a:r>
              <a:rPr lang="sl-SI" sz="1700" dirty="0" smtClean="0"/>
              <a:t>Višje ravni spretnosti za procesiranje informacij so povezane z dolžino in kakovostjo začetnega formalnega izobraževanja, prav tako pa tudi z pogostostjo uporabe spretnosti v vsakodnevnem življenju in pri delu.    </a:t>
            </a:r>
          </a:p>
          <a:p>
            <a:r>
              <a:rPr lang="sl-SI" sz="1700" dirty="0"/>
              <a:t>Pogostost branja je </a:t>
            </a:r>
            <a:r>
              <a:rPr lang="sl-SI" sz="1700" dirty="0" smtClean="0"/>
              <a:t>tesno povezana z višjimi dosežki </a:t>
            </a:r>
            <a:r>
              <a:rPr lang="sl-SI" sz="1700" dirty="0"/>
              <a:t>pri besedilnih spretnostih. </a:t>
            </a:r>
            <a:r>
              <a:rPr lang="sl-SI" sz="1700" dirty="0" smtClean="0"/>
              <a:t>V Sloveniji so, poleg nizkih spretnosti, problem tudi bralna </a:t>
            </a:r>
            <a:r>
              <a:rPr lang="sl-SI" sz="1700" dirty="0"/>
              <a:t>kultura oz. bralne navade odraslih.</a:t>
            </a:r>
          </a:p>
          <a:p>
            <a:r>
              <a:rPr lang="sl-SI" sz="1700" dirty="0" smtClean="0"/>
              <a:t>Za Slovenijo je značilen medgeneracijski prenos pismenosti in bralne kulture, pri čemer šolski sistem še ne kompenzira razlik v znanjih in spretnostih, ki so socialno pogojene. Gre </a:t>
            </a:r>
            <a:r>
              <a:rPr lang="sl-SI" sz="1700" dirty="0"/>
              <a:t>za kompleksen pojav, ko se združi več dejavnikov, kot so nizka izobraženost staršev, nizko razvite spretnosti, neugoden socialni in materialni položaj, pomanjkanje bralnih in drugih navad in tudi </a:t>
            </a:r>
            <a:r>
              <a:rPr lang="sl-SI" sz="1700" dirty="0" smtClean="0"/>
              <a:t>prenizko zavedanje </a:t>
            </a:r>
            <a:r>
              <a:rPr lang="sl-SI" sz="1700" dirty="0"/>
              <a:t>o vlogi družine pri zgodnjem razvoju pismenosti. </a:t>
            </a:r>
          </a:p>
          <a:p>
            <a:pPr lvl="0"/>
            <a:endParaRPr lang="sl-SI" sz="1700" dirty="0" smtClean="0"/>
          </a:p>
          <a:p>
            <a:endParaRPr lang="en-GB" sz="1700" dirty="0"/>
          </a:p>
        </p:txBody>
      </p:sp>
    </p:spTree>
    <p:extLst>
      <p:ext uri="{BB962C8B-B14F-4D97-AF65-F5344CB8AC3E}">
        <p14:creationId xmlns:p14="http://schemas.microsoft.com/office/powerpoint/2010/main" val="266832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9756" y="188640"/>
            <a:ext cx="10157354" cy="949359"/>
          </a:xfrm>
        </p:spPr>
        <p:txBody>
          <a:bodyPr/>
          <a:lstStyle/>
          <a:p>
            <a:r>
              <a:rPr lang="sl-SI" dirty="0" smtClean="0"/>
              <a:t>Zaključne misli  </a:t>
            </a:r>
            <a:endParaRPr lang="en-GB" dirty="0"/>
          </a:p>
        </p:txBody>
      </p:sp>
      <p:sp>
        <p:nvSpPr>
          <p:cNvPr id="3" name="Označba mesta vsebine 2"/>
          <p:cNvSpPr>
            <a:spLocks noGrp="1"/>
          </p:cNvSpPr>
          <p:nvPr>
            <p:ph idx="1"/>
          </p:nvPr>
        </p:nvSpPr>
        <p:spPr>
          <a:xfrm>
            <a:off x="261764" y="1268760"/>
            <a:ext cx="11665296" cy="5472608"/>
          </a:xfrm>
        </p:spPr>
        <p:txBody>
          <a:bodyPr>
            <a:normAutofit fontScale="70000" lnSpcReduction="20000"/>
          </a:bodyPr>
          <a:lstStyle/>
          <a:p>
            <a:pPr marL="0" indent="0">
              <a:buNone/>
            </a:pPr>
            <a:r>
              <a:rPr lang="sl-SI" dirty="0"/>
              <a:t>Družinska pismenost je področje, kjer se prepletajo prijemi za spodbujanje pismenosti otrok in prijemi izobraževanja staršev za spodbujanje njihovega učenja. </a:t>
            </a:r>
            <a:endParaRPr lang="sl-SI" dirty="0" smtClean="0"/>
          </a:p>
          <a:p>
            <a:pPr marL="0" indent="0">
              <a:buNone/>
            </a:pPr>
            <a:r>
              <a:rPr lang="sl-SI" dirty="0"/>
              <a:t>Ozaveščanje in izobraževanje za spodbujanje družinske pismenosti se mora ponuditi vsem staršem pred rojstvom otroka v okviru šol za starše in vse do otrokovega prvega leta starosti, ko še ni vključen v vrtec. V tem obdobju je ključna vloga pediatrov in patronažnih sester, prav tako pa tudi splošnih knjižnic ter izobraževalnih ustanov. Tudi v Sloveniji bi morali v sodelovanju s pediatri vpeljati obvezno svetovanje o pomenu rednega branja otrokom in spodbujanju zgodnje pismenosti v družini (branje otroku na recept) v otroških dispanzerjih, pri čemer lahko tesno sodelujejo splošne knjižnice s svojimi programi za mlade starše in priporočili knjig, kot tudi založniki oziroma Javna agencija za knjigo in Nacionalni Inštitut za varovanje zdravja s ponudbo lažje dostopnih kakovostnih knjig.         </a:t>
            </a:r>
          </a:p>
          <a:p>
            <a:pPr marL="0" indent="0">
              <a:buNone/>
            </a:pPr>
            <a:r>
              <a:rPr lang="sl-SI" dirty="0"/>
              <a:t>V lokalnem okolju bi morale postati izobraževalne organizacije za odrasle z roko v roki s  splošnimi knjižnicami nosilke poslanstva spodbujanja branja in pismenosti v družini.    </a:t>
            </a:r>
          </a:p>
          <a:p>
            <a:pPr marL="0" indent="0">
              <a:buNone/>
            </a:pPr>
            <a:endParaRPr lang="sl-SI" dirty="0" smtClean="0"/>
          </a:p>
          <a:p>
            <a:pPr marL="0" indent="0">
              <a:buNone/>
            </a:pPr>
            <a:r>
              <a:rPr lang="sl-SI" dirty="0" smtClean="0"/>
              <a:t>Primera dobrih praks pri spodbujanju in ozaveščanju staršev.</a:t>
            </a:r>
          </a:p>
          <a:p>
            <a:r>
              <a:rPr lang="sl-SI" u="sng" dirty="0" smtClean="0">
                <a:hlinkClick r:id="rId2"/>
              </a:rPr>
              <a:t>Čitaj </a:t>
            </a:r>
            <a:r>
              <a:rPr lang="sl-SI" u="sng" dirty="0">
                <a:hlinkClick r:id="rId2"/>
              </a:rPr>
              <a:t>mi</a:t>
            </a:r>
            <a:r>
              <a:rPr lang="sl-SI" dirty="0"/>
              <a:t> na hrvaškem, ki so jo spodbudili že leta 2013 knjižnice, logopedi, UNICEF in drugi, z namenom, da spodbudijo starše in druge odrasle, da bi otrokom brali od rojstva dalje. </a:t>
            </a:r>
            <a:endParaRPr lang="sl-SI" dirty="0" smtClean="0"/>
          </a:p>
          <a:p>
            <a:r>
              <a:rPr lang="sl-SI" dirty="0" smtClean="0"/>
              <a:t>V </a:t>
            </a:r>
            <a:r>
              <a:rPr lang="sl-SI" dirty="0"/>
              <a:t>Italiji teče projekt </a:t>
            </a:r>
            <a:r>
              <a:rPr lang="sl-SI" u="sng" dirty="0">
                <a:hlinkClick r:id="rId3"/>
              </a:rPr>
              <a:t>Nati per </a:t>
            </a:r>
            <a:r>
              <a:rPr lang="sl-SI" u="sng" dirty="0" err="1">
                <a:hlinkClick r:id="rId3"/>
              </a:rPr>
              <a:t>Leggere</a:t>
            </a:r>
            <a:r>
              <a:rPr lang="sl-SI" dirty="0"/>
              <a:t>, namenjen družinam s predšolskimi otroki. Kampanjo so začrtali v združenju pediatrov in združenju knjižnic, s ciljem spodbujati branje v družini od rojstva dalje. </a:t>
            </a:r>
            <a:endParaRPr lang="en-GB" dirty="0"/>
          </a:p>
        </p:txBody>
      </p:sp>
    </p:spTree>
    <p:extLst>
      <p:ext uri="{BB962C8B-B14F-4D97-AF65-F5344CB8AC3E}">
        <p14:creationId xmlns:p14="http://schemas.microsoft.com/office/powerpoint/2010/main" val="263434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621804" y="5229200"/>
            <a:ext cx="7008574" cy="1296987"/>
          </a:xfrm>
        </p:spPr>
        <p:txBody>
          <a:bodyPr rtlCol="0"/>
          <a:lstStyle/>
          <a:p>
            <a:pPr rtl="0"/>
            <a:endParaRPr lang="sl-SI" dirty="0" smtClean="0"/>
          </a:p>
          <a:p>
            <a:pPr rtl="0"/>
            <a:r>
              <a:rPr lang="sl-SI" dirty="0" smtClean="0"/>
              <a:t>Hvala za pozornost in sodelovanje.</a:t>
            </a:r>
            <a:endParaRPr lang="sl-SI" dirty="0"/>
          </a:p>
        </p:txBody>
      </p:sp>
      <p:sp>
        <p:nvSpPr>
          <p:cNvPr id="2" name="PoljeZBesedilom 1"/>
          <p:cNvSpPr txBox="1"/>
          <p:nvPr/>
        </p:nvSpPr>
        <p:spPr>
          <a:xfrm>
            <a:off x="477789" y="1628800"/>
            <a:ext cx="6480720" cy="3108543"/>
          </a:xfrm>
          <a:prstGeom prst="rect">
            <a:avLst/>
          </a:prstGeom>
          <a:noFill/>
        </p:spPr>
        <p:txBody>
          <a:bodyPr wrap="square" rtlCol="0">
            <a:spAutoFit/>
          </a:bodyPr>
          <a:lstStyle/>
          <a:p>
            <a:r>
              <a:rPr lang="sl-SI" dirty="0" smtClean="0"/>
              <a:t>»Branje </a:t>
            </a:r>
            <a:r>
              <a:rPr lang="sl-SI" dirty="0"/>
              <a:t>ni le poglavitna pot do osebnega razvoja, temelj vseživljenjskega učenja in podlaga večine naše izmenjave informacij, ampak je tudi osrednja razsežnost družbenih odnosov in vključenosti v družbo.« </a:t>
            </a:r>
          </a:p>
          <a:p>
            <a:r>
              <a:rPr lang="sl-SI" sz="1400" dirty="0"/>
              <a:t>Ljubljanski manifest o branju na višji ravni. Vir: </a:t>
            </a:r>
            <a:r>
              <a:rPr lang="sl-SI" sz="1400" u="sng" dirty="0">
                <a:hlinkClick r:id="rId2"/>
              </a:rPr>
              <a:t>https://readingmanifesto.org/</a:t>
            </a:r>
            <a:r>
              <a:rPr lang="sl-SI" sz="1400" dirty="0"/>
              <a:t>. </a:t>
            </a:r>
          </a:p>
          <a:p>
            <a:endParaRPr lang="en-GB"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5780" y="116632"/>
            <a:ext cx="10157354" cy="472480"/>
          </a:xfrm>
        </p:spPr>
        <p:txBody>
          <a:bodyPr>
            <a:noAutofit/>
          </a:bodyPr>
          <a:lstStyle/>
          <a:p>
            <a:r>
              <a:rPr lang="sl-SI" sz="2800" dirty="0" smtClean="0"/>
              <a:t>Viri:</a:t>
            </a:r>
            <a:endParaRPr lang="en-GB" sz="2800" dirty="0"/>
          </a:p>
        </p:txBody>
      </p:sp>
      <p:sp>
        <p:nvSpPr>
          <p:cNvPr id="3" name="Označba mesta vsebine 2"/>
          <p:cNvSpPr>
            <a:spLocks noGrp="1"/>
          </p:cNvSpPr>
          <p:nvPr>
            <p:ph idx="1"/>
          </p:nvPr>
        </p:nvSpPr>
        <p:spPr>
          <a:xfrm>
            <a:off x="261764" y="538144"/>
            <a:ext cx="11737304" cy="6048672"/>
          </a:xfrm>
        </p:spPr>
        <p:txBody>
          <a:bodyPr>
            <a:noAutofit/>
          </a:bodyPr>
          <a:lstStyle/>
          <a:p>
            <a:pPr marL="0" lvl="0" indent="0">
              <a:lnSpc>
                <a:spcPct val="100000"/>
              </a:lnSpc>
              <a:spcBef>
                <a:spcPts val="600"/>
              </a:spcBef>
              <a:buNone/>
            </a:pPr>
            <a:r>
              <a:rPr lang="sl-SI" sz="1200" dirty="0" err="1" smtClean="0">
                <a:latin typeface="+mj-lt"/>
              </a:rPr>
              <a:t>Dehaene</a:t>
            </a:r>
            <a:r>
              <a:rPr lang="sl-SI" sz="1200" dirty="0">
                <a:latin typeface="+mj-lt"/>
              </a:rPr>
              <a:t>, S. (2021). </a:t>
            </a:r>
            <a:r>
              <a:rPr lang="sl-SI" sz="1200" i="1" dirty="0">
                <a:latin typeface="+mj-lt"/>
              </a:rPr>
              <a:t>How </a:t>
            </a:r>
            <a:r>
              <a:rPr lang="sl-SI" sz="1200" i="1" dirty="0" err="1">
                <a:latin typeface="+mj-lt"/>
              </a:rPr>
              <a:t>we</a:t>
            </a:r>
            <a:r>
              <a:rPr lang="sl-SI" sz="1200" i="1" dirty="0">
                <a:latin typeface="+mj-lt"/>
              </a:rPr>
              <a:t> </a:t>
            </a:r>
            <a:r>
              <a:rPr lang="sl-SI" sz="1200" i="1" dirty="0" err="1">
                <a:latin typeface="+mj-lt"/>
              </a:rPr>
              <a:t>Learn</a:t>
            </a:r>
            <a:r>
              <a:rPr lang="sl-SI" sz="1200" i="1" dirty="0">
                <a:latin typeface="+mj-lt"/>
              </a:rPr>
              <a:t>, </a:t>
            </a:r>
            <a:r>
              <a:rPr lang="sl-SI" sz="1200" i="1" dirty="0" err="1">
                <a:latin typeface="+mj-lt"/>
              </a:rPr>
              <a:t>Why</a:t>
            </a:r>
            <a:r>
              <a:rPr lang="sl-SI" sz="1200" i="1" dirty="0">
                <a:latin typeface="+mj-lt"/>
              </a:rPr>
              <a:t> </a:t>
            </a:r>
            <a:r>
              <a:rPr lang="sl-SI" sz="1200" i="1" dirty="0" err="1">
                <a:latin typeface="+mj-lt"/>
              </a:rPr>
              <a:t>Brains</a:t>
            </a:r>
            <a:r>
              <a:rPr lang="sl-SI" sz="1200" i="1" dirty="0">
                <a:latin typeface="+mj-lt"/>
              </a:rPr>
              <a:t> </a:t>
            </a:r>
            <a:r>
              <a:rPr lang="sl-SI" sz="1200" i="1" dirty="0" err="1">
                <a:latin typeface="+mj-lt"/>
              </a:rPr>
              <a:t>learn</a:t>
            </a:r>
            <a:r>
              <a:rPr lang="sl-SI" sz="1200" i="1" dirty="0">
                <a:latin typeface="+mj-lt"/>
              </a:rPr>
              <a:t> </a:t>
            </a:r>
            <a:r>
              <a:rPr lang="sl-SI" sz="1200" i="1" dirty="0" err="1">
                <a:latin typeface="+mj-lt"/>
              </a:rPr>
              <a:t>Better</a:t>
            </a:r>
            <a:r>
              <a:rPr lang="sl-SI" sz="1200" i="1" dirty="0">
                <a:latin typeface="+mj-lt"/>
              </a:rPr>
              <a:t> </a:t>
            </a:r>
            <a:r>
              <a:rPr lang="sl-SI" sz="1200" i="1" dirty="0" err="1">
                <a:latin typeface="+mj-lt"/>
              </a:rPr>
              <a:t>Than</a:t>
            </a:r>
            <a:r>
              <a:rPr lang="sl-SI" sz="1200" i="1" dirty="0">
                <a:latin typeface="+mj-lt"/>
              </a:rPr>
              <a:t> </a:t>
            </a:r>
            <a:r>
              <a:rPr lang="sl-SI" sz="1200" i="1" dirty="0" err="1">
                <a:latin typeface="+mj-lt"/>
              </a:rPr>
              <a:t>Any</a:t>
            </a:r>
            <a:r>
              <a:rPr lang="sl-SI" sz="1200" i="1" dirty="0">
                <a:latin typeface="+mj-lt"/>
              </a:rPr>
              <a:t> </a:t>
            </a:r>
            <a:r>
              <a:rPr lang="sl-SI" sz="1200" i="1" dirty="0" err="1">
                <a:latin typeface="+mj-lt"/>
              </a:rPr>
              <a:t>Machine</a:t>
            </a:r>
            <a:r>
              <a:rPr lang="sl-SI" sz="1200" i="1" dirty="0">
                <a:latin typeface="+mj-lt"/>
              </a:rPr>
              <a:t> … </a:t>
            </a:r>
            <a:r>
              <a:rPr lang="sl-SI" sz="1200" i="1" dirty="0" err="1">
                <a:latin typeface="+mj-lt"/>
              </a:rPr>
              <a:t>for</a:t>
            </a:r>
            <a:r>
              <a:rPr lang="sl-SI" sz="1200" i="1" dirty="0">
                <a:latin typeface="+mj-lt"/>
              </a:rPr>
              <a:t> </a:t>
            </a:r>
            <a:r>
              <a:rPr lang="sl-SI" sz="1200" i="1" dirty="0" err="1">
                <a:latin typeface="+mj-lt"/>
              </a:rPr>
              <a:t>Now</a:t>
            </a:r>
            <a:r>
              <a:rPr lang="sl-SI" sz="1200" dirty="0">
                <a:latin typeface="+mj-lt"/>
              </a:rPr>
              <a:t>. </a:t>
            </a:r>
            <a:r>
              <a:rPr lang="sl-SI" sz="1200" dirty="0" err="1">
                <a:latin typeface="+mj-lt"/>
              </a:rPr>
              <a:t>Penguin</a:t>
            </a:r>
            <a:r>
              <a:rPr lang="sl-SI" sz="1200" dirty="0">
                <a:latin typeface="+mj-lt"/>
              </a:rPr>
              <a:t> </a:t>
            </a:r>
            <a:r>
              <a:rPr lang="sl-SI" sz="1200" dirty="0" err="1">
                <a:latin typeface="+mj-lt"/>
              </a:rPr>
              <a:t>Books</a:t>
            </a:r>
            <a:r>
              <a:rPr lang="sl-SI" sz="1200" dirty="0">
                <a:latin typeface="+mj-lt"/>
              </a:rPr>
              <a:t>. </a:t>
            </a:r>
          </a:p>
          <a:p>
            <a:pPr marL="0" lvl="0" indent="0">
              <a:lnSpc>
                <a:spcPct val="100000"/>
              </a:lnSpc>
              <a:spcBef>
                <a:spcPts val="600"/>
              </a:spcBef>
              <a:buNone/>
            </a:pPr>
            <a:r>
              <a:rPr lang="sl-SI" sz="1200" dirty="0">
                <a:latin typeface="+mj-lt"/>
              </a:rPr>
              <a:t>Gerčar, J., Kovač, M., Blatnik, A. in Rugelj, S. (2024). </a:t>
            </a:r>
            <a:r>
              <a:rPr lang="sl-SI" sz="1200" i="1" dirty="0">
                <a:latin typeface="+mj-lt"/>
              </a:rPr>
              <a:t>Knjiga in bralci VII – Bralna kultura in nakupovanje knjig v Sloveniji v letu 2024</a:t>
            </a:r>
            <a:r>
              <a:rPr lang="sl-SI" sz="1200" dirty="0">
                <a:latin typeface="+mj-lt"/>
              </a:rPr>
              <a:t>. </a:t>
            </a:r>
            <a:r>
              <a:rPr lang="sl-SI" sz="1200" dirty="0" err="1">
                <a:latin typeface="+mj-lt"/>
              </a:rPr>
              <a:t>UMco</a:t>
            </a:r>
            <a:r>
              <a:rPr lang="sl-SI" sz="1200" dirty="0">
                <a:latin typeface="+mj-lt"/>
              </a:rPr>
              <a:t>. </a:t>
            </a:r>
            <a:endParaRPr lang="sl-SI" sz="1200" dirty="0" smtClean="0">
              <a:latin typeface="+mj-lt"/>
            </a:endParaRPr>
          </a:p>
          <a:p>
            <a:pPr marL="0" indent="0">
              <a:lnSpc>
                <a:spcPct val="100000"/>
              </a:lnSpc>
              <a:spcBef>
                <a:spcPts val="600"/>
              </a:spcBef>
              <a:buNone/>
            </a:pPr>
            <a:r>
              <a:rPr lang="sl-SI" sz="1200" dirty="0" smtClean="0">
                <a:cs typeface="Calibri Light" panose="020F0302020204030204" pitchFamily="34" charset="0"/>
              </a:rPr>
              <a:t>Javrh</a:t>
            </a:r>
            <a:r>
              <a:rPr lang="sl-SI" sz="1200" dirty="0">
                <a:cs typeface="Calibri Light" panose="020F0302020204030204" pitchFamily="34" charset="0"/>
              </a:rPr>
              <a:t>, P. (2018).  Spretnosti odraslih v Sloveniji. Ljubljana: Andragoški center Slovenije. </a:t>
            </a:r>
          </a:p>
          <a:p>
            <a:pPr marL="0" lvl="0" indent="0">
              <a:lnSpc>
                <a:spcPct val="100000"/>
              </a:lnSpc>
              <a:spcBef>
                <a:spcPts val="600"/>
              </a:spcBef>
              <a:buNone/>
            </a:pPr>
            <a:r>
              <a:rPr lang="sl-SI" sz="1200" dirty="0" smtClean="0">
                <a:latin typeface="+mj-lt"/>
              </a:rPr>
              <a:t>Klemenčič</a:t>
            </a:r>
            <a:r>
              <a:rPr lang="sl-SI" sz="1200" dirty="0">
                <a:latin typeface="+mj-lt"/>
              </a:rPr>
              <a:t>, E. M. in </a:t>
            </a:r>
            <a:r>
              <a:rPr lang="sl-SI" sz="1200" dirty="0" err="1">
                <a:latin typeface="+mj-lt"/>
              </a:rPr>
              <a:t>Mirazchiy</a:t>
            </a:r>
            <a:r>
              <a:rPr lang="sl-SI" sz="1200" dirty="0">
                <a:latin typeface="+mj-lt"/>
              </a:rPr>
              <a:t>, P. V. (2023).</a:t>
            </a:r>
            <a:r>
              <a:rPr lang="sl-SI" sz="1200" i="1" dirty="0">
                <a:latin typeface="+mj-lt"/>
              </a:rPr>
              <a:t> Mednarodna raziskava bralne pismenosti (IEA PIRLS 2021) Nacionalno poročilo – prvi rezultati. </a:t>
            </a:r>
            <a:r>
              <a:rPr lang="sl-SI" sz="1200" dirty="0">
                <a:latin typeface="+mj-lt"/>
              </a:rPr>
              <a:t>Pedagoški inštitut.</a:t>
            </a:r>
            <a:r>
              <a:rPr lang="sl-SI" sz="1200" i="1" dirty="0">
                <a:latin typeface="+mj-lt"/>
              </a:rPr>
              <a:t> </a:t>
            </a:r>
            <a:endParaRPr lang="sl-SI" sz="1200" dirty="0">
              <a:latin typeface="+mj-lt"/>
            </a:endParaRPr>
          </a:p>
          <a:p>
            <a:pPr marL="0" lvl="0" indent="0">
              <a:lnSpc>
                <a:spcPct val="100000"/>
              </a:lnSpc>
              <a:spcBef>
                <a:spcPts val="600"/>
              </a:spcBef>
              <a:buNone/>
            </a:pPr>
            <a:r>
              <a:rPr lang="sl-SI" sz="1200" dirty="0">
                <a:latin typeface="+mj-lt"/>
              </a:rPr>
              <a:t>Knaflič, L. (2018). Družinska pismenost kot oblika medgeneracijskega učenja: začetki programov družinske pismenosti pri nas. V N. Ličen in M. Mezgec (ur.), </a:t>
            </a:r>
            <a:r>
              <a:rPr lang="sl-SI" sz="1200" i="1" dirty="0">
                <a:latin typeface="+mj-lt"/>
              </a:rPr>
              <a:t>Sodobne paradigme raziskovanja izobraževanja in učenja odraslih: eseji v počastitev jubileja Ane Krajnc (str. 321–332)</a:t>
            </a:r>
            <a:r>
              <a:rPr lang="sl-SI" sz="1200" dirty="0">
                <a:latin typeface="+mj-lt"/>
              </a:rPr>
              <a:t>. Znanstvena založba Filozofske fakultete Univerze v Ljubljani.</a:t>
            </a:r>
          </a:p>
          <a:p>
            <a:pPr marL="0" lvl="0" indent="0">
              <a:lnSpc>
                <a:spcPct val="100000"/>
              </a:lnSpc>
              <a:spcBef>
                <a:spcPts val="600"/>
              </a:spcBef>
              <a:buNone/>
            </a:pPr>
            <a:r>
              <a:rPr lang="sl-SI" sz="1200" dirty="0">
                <a:latin typeface="+mj-lt"/>
              </a:rPr>
              <a:t>Marjanovič Umek, L., Fekonja, U. in Hacin </a:t>
            </a:r>
            <a:r>
              <a:rPr lang="sl-SI" sz="1200" dirty="0" err="1">
                <a:latin typeface="+mj-lt"/>
              </a:rPr>
              <a:t>Beyazoglu</a:t>
            </a:r>
            <a:r>
              <a:rPr lang="sl-SI" sz="1200" dirty="0">
                <a:latin typeface="+mj-lt"/>
              </a:rPr>
              <a:t>, K. (2020). </a:t>
            </a:r>
            <a:r>
              <a:rPr lang="sl-SI" sz="1200" i="1" dirty="0">
                <a:latin typeface="+mj-lt"/>
              </a:rPr>
              <a:t>Zgodnja pismenost otrok. Razvoj, spremljanje in spodbujanje</a:t>
            </a:r>
            <a:r>
              <a:rPr lang="sl-SI" sz="1200" dirty="0">
                <a:latin typeface="+mj-lt"/>
              </a:rPr>
              <a:t>. Znanstvena založba Filozofske fakultete Univerze v Ljubljani. </a:t>
            </a:r>
          </a:p>
          <a:p>
            <a:pPr marL="0" lvl="0" indent="0">
              <a:lnSpc>
                <a:spcPct val="100000"/>
              </a:lnSpc>
              <a:spcBef>
                <a:spcPts val="600"/>
              </a:spcBef>
              <a:buNone/>
            </a:pPr>
            <a:r>
              <a:rPr lang="sl-SI" sz="1200" dirty="0">
                <a:latin typeface="+mj-lt"/>
              </a:rPr>
              <a:t>Možina, E. (2023). Prvi koraki v svet pismenosti in vseživljenjskega učenja se zgodijo v družini. V J. L. Vodopivec, M. Mezgec (ur.), </a:t>
            </a:r>
            <a:r>
              <a:rPr lang="sl-SI" sz="1200" i="1" dirty="0">
                <a:latin typeface="+mj-lt"/>
              </a:rPr>
              <a:t>Vseživljenjsko učenje za trajnostni razvoj in digitalni preboj </a:t>
            </a:r>
            <a:r>
              <a:rPr lang="sl-SI" sz="1200" dirty="0">
                <a:latin typeface="+mj-lt"/>
              </a:rPr>
              <a:t>(str. 27–40). Založba Univerze na Primorskem.</a:t>
            </a:r>
          </a:p>
          <a:p>
            <a:pPr marL="0" lvl="0" indent="0">
              <a:lnSpc>
                <a:spcPct val="100000"/>
              </a:lnSpc>
              <a:spcBef>
                <a:spcPts val="600"/>
              </a:spcBef>
              <a:buNone/>
            </a:pPr>
            <a:r>
              <a:rPr lang="sl-SI" sz="1200" dirty="0">
                <a:latin typeface="+mj-lt"/>
              </a:rPr>
              <a:t>OECD. (2024). </a:t>
            </a:r>
            <a:r>
              <a:rPr lang="sl-SI" sz="1200" i="1" dirty="0">
                <a:latin typeface="+mj-lt"/>
              </a:rPr>
              <a:t>Do </a:t>
            </a:r>
            <a:r>
              <a:rPr lang="sl-SI" sz="1200" i="1" dirty="0" err="1">
                <a:latin typeface="+mj-lt"/>
              </a:rPr>
              <a:t>Adults</a:t>
            </a:r>
            <a:r>
              <a:rPr lang="sl-SI" sz="1200" i="1" dirty="0">
                <a:latin typeface="+mj-lt"/>
              </a:rPr>
              <a:t> </a:t>
            </a:r>
            <a:r>
              <a:rPr lang="sl-SI" sz="1200" i="1" dirty="0" err="1">
                <a:latin typeface="+mj-lt"/>
              </a:rPr>
              <a:t>Have</a:t>
            </a:r>
            <a:r>
              <a:rPr lang="sl-SI" sz="1200" i="1" dirty="0">
                <a:latin typeface="+mj-lt"/>
              </a:rPr>
              <a:t> </a:t>
            </a:r>
            <a:r>
              <a:rPr lang="sl-SI" sz="1200" i="1" dirty="0" err="1">
                <a:latin typeface="+mj-lt"/>
              </a:rPr>
              <a:t>the</a:t>
            </a:r>
            <a:r>
              <a:rPr lang="sl-SI" sz="1200" i="1" dirty="0">
                <a:latin typeface="+mj-lt"/>
              </a:rPr>
              <a:t> </a:t>
            </a:r>
            <a:r>
              <a:rPr lang="sl-SI" sz="1200" i="1" dirty="0" err="1">
                <a:latin typeface="+mj-lt"/>
              </a:rPr>
              <a:t>Skills</a:t>
            </a:r>
            <a:r>
              <a:rPr lang="sl-SI" sz="1200" i="1" dirty="0">
                <a:latin typeface="+mj-lt"/>
              </a:rPr>
              <a:t> </a:t>
            </a:r>
            <a:r>
              <a:rPr lang="sl-SI" sz="1200" i="1" dirty="0" err="1">
                <a:latin typeface="+mj-lt"/>
              </a:rPr>
              <a:t>They</a:t>
            </a:r>
            <a:r>
              <a:rPr lang="sl-SI" sz="1200" i="1" dirty="0">
                <a:latin typeface="+mj-lt"/>
              </a:rPr>
              <a:t> </a:t>
            </a:r>
            <a:r>
              <a:rPr lang="sl-SI" sz="1200" i="1" dirty="0" err="1">
                <a:latin typeface="+mj-lt"/>
              </a:rPr>
              <a:t>Need</a:t>
            </a:r>
            <a:r>
              <a:rPr lang="sl-SI" sz="1200" i="1" dirty="0">
                <a:latin typeface="+mj-lt"/>
              </a:rPr>
              <a:t> to </a:t>
            </a:r>
            <a:r>
              <a:rPr lang="sl-SI" sz="1200" i="1" dirty="0" err="1">
                <a:latin typeface="+mj-lt"/>
              </a:rPr>
              <a:t>Thrive</a:t>
            </a:r>
            <a:r>
              <a:rPr lang="sl-SI" sz="1200" i="1" dirty="0">
                <a:latin typeface="+mj-lt"/>
              </a:rPr>
              <a:t> in a </a:t>
            </a:r>
            <a:r>
              <a:rPr lang="sl-SI" sz="1200" i="1" dirty="0" err="1">
                <a:latin typeface="+mj-lt"/>
              </a:rPr>
              <a:t>Changing</a:t>
            </a:r>
            <a:r>
              <a:rPr lang="sl-SI" sz="1200" i="1" dirty="0">
                <a:latin typeface="+mj-lt"/>
              </a:rPr>
              <a:t> </a:t>
            </a:r>
            <a:r>
              <a:rPr lang="sl-SI" sz="1200" i="1" dirty="0" err="1">
                <a:latin typeface="+mj-lt"/>
              </a:rPr>
              <a:t>World</a:t>
            </a:r>
            <a:r>
              <a:rPr lang="sl-SI" sz="1200" i="1" dirty="0">
                <a:latin typeface="+mj-lt"/>
              </a:rPr>
              <a:t>?: </a:t>
            </a:r>
            <a:r>
              <a:rPr lang="sl-SI" sz="1200" i="1" dirty="0" err="1">
                <a:latin typeface="+mj-lt"/>
              </a:rPr>
              <a:t>Survey</a:t>
            </a:r>
            <a:r>
              <a:rPr lang="sl-SI" sz="1200" i="1" dirty="0">
                <a:latin typeface="+mj-lt"/>
              </a:rPr>
              <a:t> </a:t>
            </a:r>
            <a:r>
              <a:rPr lang="sl-SI" sz="1200" i="1" dirty="0" err="1">
                <a:latin typeface="+mj-lt"/>
              </a:rPr>
              <a:t>of</a:t>
            </a:r>
            <a:r>
              <a:rPr lang="sl-SI" sz="1200" i="1" dirty="0">
                <a:latin typeface="+mj-lt"/>
              </a:rPr>
              <a:t> </a:t>
            </a:r>
            <a:r>
              <a:rPr lang="sl-SI" sz="1200" i="1" dirty="0" err="1">
                <a:latin typeface="+mj-lt"/>
              </a:rPr>
              <a:t>Adult</a:t>
            </a:r>
            <a:r>
              <a:rPr lang="sl-SI" sz="1200" i="1" dirty="0">
                <a:latin typeface="+mj-lt"/>
              </a:rPr>
              <a:t> </a:t>
            </a:r>
            <a:r>
              <a:rPr lang="sl-SI" sz="1200" i="1" dirty="0" err="1">
                <a:latin typeface="+mj-lt"/>
              </a:rPr>
              <a:t>Skills</a:t>
            </a:r>
            <a:r>
              <a:rPr lang="sl-SI" sz="1200" i="1" dirty="0">
                <a:latin typeface="+mj-lt"/>
              </a:rPr>
              <a:t> 2023</a:t>
            </a:r>
            <a:r>
              <a:rPr lang="sl-SI" sz="1200" dirty="0">
                <a:latin typeface="+mj-lt"/>
              </a:rPr>
              <a:t>. OECD </a:t>
            </a:r>
            <a:r>
              <a:rPr lang="sl-SI" sz="1200" dirty="0" err="1">
                <a:latin typeface="+mj-lt"/>
              </a:rPr>
              <a:t>Publishing</a:t>
            </a:r>
            <a:r>
              <a:rPr lang="sl-SI" sz="1200" dirty="0">
                <a:latin typeface="+mj-lt"/>
              </a:rPr>
              <a:t>. </a:t>
            </a:r>
            <a:endParaRPr lang="sl-SI" sz="1200" dirty="0" smtClean="0">
              <a:latin typeface="+mj-lt"/>
            </a:endParaRPr>
          </a:p>
          <a:p>
            <a:pPr marL="0" indent="0">
              <a:lnSpc>
                <a:spcPct val="100000"/>
              </a:lnSpc>
              <a:spcBef>
                <a:spcPts val="600"/>
              </a:spcBef>
              <a:buNone/>
            </a:pPr>
            <a:r>
              <a:rPr lang="sl-SI" sz="1200" dirty="0" err="1">
                <a:cs typeface="Calibri Light" panose="020F0302020204030204" pitchFamily="34" charset="0"/>
              </a:rPr>
              <a:t>Podkast</a:t>
            </a:r>
            <a:r>
              <a:rPr lang="sl-SI" sz="1200" dirty="0">
                <a:cs typeface="Calibri Light" panose="020F0302020204030204" pitchFamily="34" charset="0"/>
              </a:rPr>
              <a:t> oddaje studio ob 17h na Radio prvi, 16.9.2024 o pomenu bralne pismenosti v digitalni dobi: </a:t>
            </a:r>
            <a:r>
              <a:rPr lang="sl-SI" sz="1200" u="sng" dirty="0">
                <a:cs typeface="Calibri Light" panose="020F0302020204030204" pitchFamily="34" charset="0"/>
                <a:hlinkClick r:id="rId2"/>
              </a:rPr>
              <a:t>https://prvi.rtvslo.si/podkast/studio-ob-1700/87/175072563</a:t>
            </a:r>
            <a:r>
              <a:rPr lang="sl-SI" sz="1200" dirty="0">
                <a:cs typeface="Calibri Light" panose="020F0302020204030204" pitchFamily="34" charset="0"/>
              </a:rPr>
              <a:t> . </a:t>
            </a:r>
          </a:p>
          <a:p>
            <a:pPr marL="0" lvl="0" indent="0">
              <a:lnSpc>
                <a:spcPct val="100000"/>
              </a:lnSpc>
              <a:spcBef>
                <a:spcPts val="600"/>
              </a:spcBef>
              <a:buNone/>
            </a:pPr>
            <a:r>
              <a:rPr lang="sl-SI" sz="1200" dirty="0" err="1" smtClean="0">
                <a:latin typeface="+mj-lt"/>
              </a:rPr>
              <a:t>Sénéchal</a:t>
            </a:r>
            <a:r>
              <a:rPr lang="sl-SI" sz="1200" dirty="0">
                <a:latin typeface="+mj-lt"/>
              </a:rPr>
              <a:t>, M. (2012). </a:t>
            </a:r>
            <a:r>
              <a:rPr lang="sl-SI" sz="1200" dirty="0" err="1">
                <a:latin typeface="+mj-lt"/>
              </a:rPr>
              <a:t>Child</a:t>
            </a:r>
            <a:r>
              <a:rPr lang="sl-SI" sz="1200" dirty="0">
                <a:latin typeface="+mj-lt"/>
              </a:rPr>
              <a:t> </a:t>
            </a:r>
            <a:r>
              <a:rPr lang="sl-SI" sz="1200" dirty="0" err="1">
                <a:latin typeface="+mj-lt"/>
              </a:rPr>
              <a:t>Language</a:t>
            </a:r>
            <a:r>
              <a:rPr lang="sl-SI" sz="1200" dirty="0">
                <a:latin typeface="+mj-lt"/>
              </a:rPr>
              <a:t> </a:t>
            </a:r>
            <a:r>
              <a:rPr lang="sl-SI" sz="1200" dirty="0" err="1">
                <a:latin typeface="+mj-lt"/>
              </a:rPr>
              <a:t>and</a:t>
            </a:r>
            <a:r>
              <a:rPr lang="sl-SI" sz="1200" dirty="0">
                <a:latin typeface="+mj-lt"/>
              </a:rPr>
              <a:t> </a:t>
            </a:r>
            <a:r>
              <a:rPr lang="sl-SI" sz="1200" dirty="0" err="1">
                <a:latin typeface="+mj-lt"/>
              </a:rPr>
              <a:t>Literacy</a:t>
            </a:r>
            <a:r>
              <a:rPr lang="sl-SI" sz="1200" dirty="0">
                <a:latin typeface="+mj-lt"/>
              </a:rPr>
              <a:t> </a:t>
            </a:r>
            <a:r>
              <a:rPr lang="sl-SI" sz="1200" dirty="0" err="1">
                <a:latin typeface="+mj-lt"/>
              </a:rPr>
              <a:t>Development</a:t>
            </a:r>
            <a:r>
              <a:rPr lang="sl-SI" sz="1200" dirty="0">
                <a:latin typeface="+mj-lt"/>
              </a:rPr>
              <a:t> at Home. V B. H. </a:t>
            </a:r>
            <a:r>
              <a:rPr lang="sl-SI" sz="1200" dirty="0" err="1">
                <a:latin typeface="+mj-lt"/>
              </a:rPr>
              <a:t>Wasik</a:t>
            </a:r>
            <a:r>
              <a:rPr lang="sl-SI" sz="1200" dirty="0">
                <a:latin typeface="+mj-lt"/>
              </a:rPr>
              <a:t> (ur.), </a:t>
            </a:r>
            <a:r>
              <a:rPr lang="sl-SI" sz="1200" i="1" dirty="0" err="1">
                <a:latin typeface="+mj-lt"/>
              </a:rPr>
              <a:t>Handbook</a:t>
            </a:r>
            <a:r>
              <a:rPr lang="sl-SI" sz="1200" i="1" dirty="0">
                <a:latin typeface="+mj-lt"/>
              </a:rPr>
              <a:t> </a:t>
            </a:r>
            <a:r>
              <a:rPr lang="sl-SI" sz="1200" i="1" dirty="0" err="1">
                <a:latin typeface="+mj-lt"/>
              </a:rPr>
              <a:t>of</a:t>
            </a:r>
            <a:r>
              <a:rPr lang="sl-SI" sz="1200" i="1" dirty="0">
                <a:latin typeface="+mj-lt"/>
              </a:rPr>
              <a:t> </a:t>
            </a:r>
            <a:r>
              <a:rPr lang="sl-SI" sz="1200" i="1" dirty="0" err="1">
                <a:latin typeface="+mj-lt"/>
              </a:rPr>
              <a:t>Family</a:t>
            </a:r>
            <a:r>
              <a:rPr lang="sl-SI" sz="1200" i="1" dirty="0">
                <a:latin typeface="+mj-lt"/>
              </a:rPr>
              <a:t> </a:t>
            </a:r>
            <a:r>
              <a:rPr lang="sl-SI" sz="1200" i="1" dirty="0" err="1">
                <a:latin typeface="+mj-lt"/>
              </a:rPr>
              <a:t>Literacy</a:t>
            </a:r>
            <a:r>
              <a:rPr lang="sl-SI" sz="1200" i="1" dirty="0">
                <a:latin typeface="+mj-lt"/>
              </a:rPr>
              <a:t> </a:t>
            </a:r>
            <a:r>
              <a:rPr lang="sl-SI" sz="1200" dirty="0">
                <a:latin typeface="+mj-lt"/>
              </a:rPr>
              <a:t>(str. 38–50). </a:t>
            </a:r>
            <a:r>
              <a:rPr lang="sl-SI" sz="1200" dirty="0" err="1">
                <a:latin typeface="+mj-lt"/>
              </a:rPr>
              <a:t>Routledge</a:t>
            </a:r>
            <a:r>
              <a:rPr lang="sl-SI" sz="1200" dirty="0">
                <a:latin typeface="+mj-lt"/>
              </a:rPr>
              <a:t>.</a:t>
            </a:r>
          </a:p>
          <a:p>
            <a:pPr marL="0" lvl="0" indent="0">
              <a:lnSpc>
                <a:spcPct val="100000"/>
              </a:lnSpc>
              <a:spcBef>
                <a:spcPts val="600"/>
              </a:spcBef>
              <a:buNone/>
            </a:pPr>
            <a:r>
              <a:rPr lang="sl-SI" sz="1200" dirty="0">
                <a:latin typeface="+mj-lt"/>
              </a:rPr>
              <a:t>Weiss, H. B., Lopez, M. E. in </a:t>
            </a:r>
            <a:r>
              <a:rPr lang="sl-SI" sz="1200" dirty="0" err="1">
                <a:latin typeface="+mj-lt"/>
              </a:rPr>
              <a:t>Caspe</a:t>
            </a:r>
            <a:r>
              <a:rPr lang="sl-SI" sz="1200" dirty="0">
                <a:latin typeface="+mj-lt"/>
              </a:rPr>
              <a:t>, M. (2018). </a:t>
            </a:r>
            <a:r>
              <a:rPr lang="sl-SI" sz="1200" i="1" dirty="0" err="1">
                <a:latin typeface="+mj-lt"/>
              </a:rPr>
              <a:t>Carnegie</a:t>
            </a:r>
            <a:r>
              <a:rPr lang="sl-SI" sz="1200" i="1" dirty="0">
                <a:latin typeface="+mj-lt"/>
              </a:rPr>
              <a:t> </a:t>
            </a:r>
            <a:r>
              <a:rPr lang="sl-SI" sz="1200" i="1" dirty="0" err="1">
                <a:latin typeface="+mj-lt"/>
              </a:rPr>
              <a:t>Challenge</a:t>
            </a:r>
            <a:r>
              <a:rPr lang="sl-SI" sz="1200" i="1" dirty="0">
                <a:latin typeface="+mj-lt"/>
              </a:rPr>
              <a:t> </a:t>
            </a:r>
            <a:r>
              <a:rPr lang="sl-SI" sz="1200" i="1" dirty="0" err="1">
                <a:latin typeface="+mj-lt"/>
              </a:rPr>
              <a:t>Paper</a:t>
            </a:r>
            <a:r>
              <a:rPr lang="sl-SI" sz="1200" i="1" dirty="0">
                <a:latin typeface="+mj-lt"/>
              </a:rPr>
              <a:t>: </a:t>
            </a:r>
            <a:r>
              <a:rPr lang="sl-SI" sz="1200" i="1" dirty="0" err="1">
                <a:latin typeface="+mj-lt"/>
              </a:rPr>
              <a:t>Joining</a:t>
            </a:r>
            <a:r>
              <a:rPr lang="sl-SI" sz="1200" i="1" dirty="0">
                <a:latin typeface="+mj-lt"/>
              </a:rPr>
              <a:t> </a:t>
            </a:r>
            <a:r>
              <a:rPr lang="sl-SI" sz="1200" i="1" dirty="0" err="1">
                <a:latin typeface="+mj-lt"/>
              </a:rPr>
              <a:t>Together</a:t>
            </a:r>
            <a:r>
              <a:rPr lang="sl-SI" sz="1200" i="1" dirty="0">
                <a:latin typeface="+mj-lt"/>
              </a:rPr>
              <a:t> to </a:t>
            </a:r>
            <a:r>
              <a:rPr lang="sl-SI" sz="1200" i="1" dirty="0" err="1">
                <a:latin typeface="+mj-lt"/>
              </a:rPr>
              <a:t>Create</a:t>
            </a:r>
            <a:r>
              <a:rPr lang="sl-SI" sz="1200" i="1" dirty="0">
                <a:latin typeface="+mj-lt"/>
              </a:rPr>
              <a:t> a </a:t>
            </a:r>
            <a:r>
              <a:rPr lang="sl-SI" sz="1200" i="1" dirty="0" err="1">
                <a:latin typeface="+mj-lt"/>
              </a:rPr>
              <a:t>Bold</a:t>
            </a:r>
            <a:r>
              <a:rPr lang="sl-SI" sz="1200" i="1" dirty="0">
                <a:latin typeface="+mj-lt"/>
              </a:rPr>
              <a:t> </a:t>
            </a:r>
            <a:r>
              <a:rPr lang="sl-SI" sz="1200" i="1" dirty="0" err="1">
                <a:latin typeface="+mj-lt"/>
              </a:rPr>
              <a:t>Vision</a:t>
            </a:r>
            <a:r>
              <a:rPr lang="sl-SI" sz="1200" i="1" dirty="0">
                <a:latin typeface="+mj-lt"/>
              </a:rPr>
              <a:t> </a:t>
            </a:r>
            <a:r>
              <a:rPr lang="sl-SI" sz="1200" i="1" dirty="0" err="1">
                <a:latin typeface="+mj-lt"/>
              </a:rPr>
              <a:t>for</a:t>
            </a:r>
            <a:r>
              <a:rPr lang="sl-SI" sz="1200" i="1" dirty="0">
                <a:latin typeface="+mj-lt"/>
              </a:rPr>
              <a:t> </a:t>
            </a:r>
            <a:r>
              <a:rPr lang="sl-SI" sz="1200" i="1" dirty="0" err="1">
                <a:latin typeface="+mj-lt"/>
              </a:rPr>
              <a:t>Next</a:t>
            </a:r>
            <a:r>
              <a:rPr lang="sl-SI" sz="1200" i="1" dirty="0">
                <a:latin typeface="+mj-lt"/>
              </a:rPr>
              <a:t> </a:t>
            </a:r>
            <a:r>
              <a:rPr lang="sl-SI" sz="1200" i="1" dirty="0" err="1">
                <a:latin typeface="+mj-lt"/>
              </a:rPr>
              <a:t>Generation</a:t>
            </a:r>
            <a:r>
              <a:rPr lang="sl-SI" sz="1200" i="1" dirty="0">
                <a:latin typeface="+mj-lt"/>
              </a:rPr>
              <a:t> </a:t>
            </a:r>
            <a:r>
              <a:rPr lang="sl-SI" sz="1200" i="1" dirty="0" err="1">
                <a:latin typeface="+mj-lt"/>
              </a:rPr>
              <a:t>Family</a:t>
            </a:r>
            <a:r>
              <a:rPr lang="sl-SI" sz="1200" i="1" dirty="0">
                <a:latin typeface="+mj-lt"/>
              </a:rPr>
              <a:t> </a:t>
            </a:r>
            <a:r>
              <a:rPr lang="sl-SI" sz="1200" i="1" dirty="0" err="1">
                <a:latin typeface="+mj-lt"/>
              </a:rPr>
              <a:t>Engagement</a:t>
            </a:r>
            <a:r>
              <a:rPr lang="sl-SI" sz="1200" dirty="0">
                <a:latin typeface="+mj-lt"/>
              </a:rPr>
              <a:t>. Global </a:t>
            </a:r>
            <a:r>
              <a:rPr lang="sl-SI" sz="1200" dirty="0" err="1">
                <a:latin typeface="+mj-lt"/>
              </a:rPr>
              <a:t>Family</a:t>
            </a:r>
            <a:r>
              <a:rPr lang="sl-SI" sz="1200" dirty="0">
                <a:latin typeface="+mj-lt"/>
              </a:rPr>
              <a:t> </a:t>
            </a:r>
            <a:r>
              <a:rPr lang="sl-SI" sz="1200" dirty="0" err="1">
                <a:latin typeface="+mj-lt"/>
              </a:rPr>
              <a:t>Research</a:t>
            </a:r>
            <a:r>
              <a:rPr lang="sl-SI" sz="1200" dirty="0">
                <a:latin typeface="+mj-lt"/>
              </a:rPr>
              <a:t> Project.   </a:t>
            </a:r>
          </a:p>
          <a:p>
            <a:pPr marL="0" indent="0">
              <a:lnSpc>
                <a:spcPct val="100000"/>
              </a:lnSpc>
              <a:spcBef>
                <a:spcPts val="600"/>
              </a:spcBef>
              <a:buNone/>
            </a:pPr>
            <a:r>
              <a:rPr lang="sl-SI" sz="1200" dirty="0" smtClean="0">
                <a:latin typeface="+mj-lt"/>
                <a:cs typeface="Calibri Light" panose="020F0302020204030204" pitchFamily="34" charset="0"/>
              </a:rPr>
              <a:t>Nacionalna </a:t>
            </a:r>
            <a:r>
              <a:rPr lang="sl-SI" sz="1200" dirty="0">
                <a:latin typeface="+mj-lt"/>
                <a:cs typeface="Calibri Light" panose="020F0302020204030204" pitchFamily="34" charset="0"/>
              </a:rPr>
              <a:t>strategija bralne pismenosti (2023). Ljubljana: Ministrstvo za vzgojo in izobraževanje. Elektronska izdaja: </a:t>
            </a:r>
            <a:r>
              <a:rPr lang="sl-SI" sz="1200" dirty="0">
                <a:latin typeface="+mj-lt"/>
                <a:cs typeface="Calibri Light" panose="020F0302020204030204" pitchFamily="34" charset="0"/>
                <a:hlinkClick r:id="rId3"/>
              </a:rPr>
              <a:t>https://pismen.si/wp-content/uploads/2023/03/strategija_bralna_pismenost-oblikovana.pdf</a:t>
            </a:r>
            <a:r>
              <a:rPr lang="sl-SI" sz="1200" dirty="0">
                <a:latin typeface="+mj-lt"/>
                <a:cs typeface="Calibri Light" panose="020F0302020204030204" pitchFamily="34" charset="0"/>
              </a:rPr>
              <a:t> .</a:t>
            </a:r>
          </a:p>
          <a:p>
            <a:pPr marL="0" indent="0">
              <a:lnSpc>
                <a:spcPct val="100000"/>
              </a:lnSpc>
              <a:spcBef>
                <a:spcPts val="600"/>
              </a:spcBef>
              <a:buNone/>
            </a:pPr>
            <a:r>
              <a:rPr lang="sl-SI" sz="1200" dirty="0" smtClean="0">
                <a:latin typeface="+mj-lt"/>
                <a:cs typeface="Calibri Light" panose="020F0302020204030204" pitchFamily="34" charset="0"/>
              </a:rPr>
              <a:t>Žalec, N. (ur.)(2024). Podobe branja - Umeščanje branja v izobraževanje odraslih. Ljubljana: Andragoški center Slovenije.</a:t>
            </a:r>
          </a:p>
          <a:p>
            <a:pPr marL="0" indent="0">
              <a:lnSpc>
                <a:spcPct val="100000"/>
              </a:lnSpc>
              <a:spcBef>
                <a:spcPts val="600"/>
              </a:spcBef>
              <a:buNone/>
            </a:pPr>
            <a:endParaRPr lang="sl-SI" sz="1200" dirty="0" smtClean="0">
              <a:latin typeface="+mj-lt"/>
              <a:cs typeface="Calibri Light" panose="020F0302020204030204" pitchFamily="34" charset="0"/>
            </a:endParaRPr>
          </a:p>
          <a:p>
            <a:pPr marL="0" indent="0">
              <a:lnSpc>
                <a:spcPct val="100000"/>
              </a:lnSpc>
              <a:spcBef>
                <a:spcPts val="600"/>
              </a:spcBef>
              <a:buNone/>
            </a:pPr>
            <a:r>
              <a:rPr lang="sl-SI" sz="1200" dirty="0" smtClean="0">
                <a:latin typeface="+mj-lt"/>
                <a:cs typeface="Calibri Light" panose="020F0302020204030204" pitchFamily="34" charset="0"/>
              </a:rPr>
              <a:t>Spletne strani:</a:t>
            </a:r>
          </a:p>
          <a:p>
            <a:pPr marL="0" indent="0">
              <a:lnSpc>
                <a:spcPct val="100000"/>
              </a:lnSpc>
              <a:spcBef>
                <a:spcPts val="600"/>
              </a:spcBef>
              <a:buNone/>
            </a:pPr>
            <a:r>
              <a:rPr lang="sl-SI" sz="1200" dirty="0">
                <a:latin typeface="+mj-lt"/>
                <a:cs typeface="Calibri Light" panose="020F0302020204030204" pitchFamily="34" charset="0"/>
                <a:hlinkClick r:id="rId4"/>
              </a:rPr>
              <a:t>https://druzina.pismen.si</a:t>
            </a:r>
            <a:r>
              <a:rPr lang="sl-SI" sz="1200" dirty="0" smtClean="0">
                <a:latin typeface="+mj-lt"/>
                <a:cs typeface="Calibri Light" panose="020F0302020204030204" pitchFamily="34" charset="0"/>
                <a:hlinkClick r:id="rId4"/>
              </a:rPr>
              <a:t>/</a:t>
            </a:r>
            <a:endParaRPr lang="sl-SI" sz="1200" dirty="0" smtClean="0">
              <a:latin typeface="+mj-lt"/>
              <a:cs typeface="Calibri Light" panose="020F0302020204030204" pitchFamily="34" charset="0"/>
            </a:endParaRPr>
          </a:p>
          <a:p>
            <a:pPr marL="0" indent="0">
              <a:lnSpc>
                <a:spcPct val="100000"/>
              </a:lnSpc>
              <a:spcBef>
                <a:spcPts val="600"/>
              </a:spcBef>
              <a:buNone/>
            </a:pPr>
            <a:r>
              <a:rPr lang="sl-SI" sz="1200" dirty="0">
                <a:latin typeface="+mj-lt"/>
                <a:cs typeface="Calibri Light" panose="020F0302020204030204" pitchFamily="34" charset="0"/>
                <a:hlinkClick r:id="rId5"/>
              </a:rPr>
              <a:t>https://pismen.si</a:t>
            </a:r>
            <a:r>
              <a:rPr lang="sl-SI" sz="1200" dirty="0" smtClean="0">
                <a:latin typeface="+mj-lt"/>
                <a:cs typeface="Calibri Light" panose="020F0302020204030204" pitchFamily="34" charset="0"/>
                <a:hlinkClick r:id="rId5"/>
              </a:rPr>
              <a:t>/</a:t>
            </a:r>
            <a:endParaRPr lang="sl-SI" sz="1200" dirty="0" smtClean="0">
              <a:latin typeface="+mj-lt"/>
              <a:cs typeface="Calibri Light" panose="020F0302020204030204" pitchFamily="34" charset="0"/>
            </a:endParaRPr>
          </a:p>
          <a:p>
            <a:pPr marL="0" indent="0">
              <a:lnSpc>
                <a:spcPct val="100000"/>
              </a:lnSpc>
              <a:spcBef>
                <a:spcPts val="600"/>
              </a:spcBef>
              <a:buNone/>
            </a:pPr>
            <a:r>
              <a:rPr lang="sl-SI" sz="1200" dirty="0">
                <a:latin typeface="+mj-lt"/>
                <a:cs typeface="Calibri Light" panose="020F0302020204030204" pitchFamily="34" charset="0"/>
                <a:hlinkClick r:id="rId6"/>
              </a:rPr>
              <a:t>https://pismenost.acs.si</a:t>
            </a:r>
            <a:r>
              <a:rPr lang="sl-SI" sz="1200" dirty="0" smtClean="0">
                <a:latin typeface="+mj-lt"/>
                <a:cs typeface="Calibri Light" panose="020F0302020204030204" pitchFamily="34" charset="0"/>
                <a:hlinkClick r:id="rId6"/>
              </a:rPr>
              <a:t>/</a:t>
            </a:r>
            <a:endParaRPr lang="sl-SI" sz="1200" dirty="0" smtClean="0">
              <a:latin typeface="+mj-lt"/>
              <a:cs typeface="Calibri Light" panose="020F0302020204030204" pitchFamily="34" charset="0"/>
            </a:endParaRPr>
          </a:p>
          <a:p>
            <a:pPr marL="0" indent="0">
              <a:lnSpc>
                <a:spcPct val="100000"/>
              </a:lnSpc>
              <a:spcBef>
                <a:spcPts val="600"/>
              </a:spcBef>
              <a:buNone/>
            </a:pPr>
            <a:r>
              <a:rPr lang="sl-SI" sz="1200" dirty="0" smtClean="0">
                <a:latin typeface="+mj-lt"/>
                <a:cs typeface="Calibri Light" panose="020F0302020204030204" pitchFamily="34" charset="0"/>
              </a:rPr>
              <a:t> </a:t>
            </a:r>
            <a:endParaRPr lang="sl-SI" sz="1200" dirty="0">
              <a:latin typeface="+mj-lt"/>
              <a:cs typeface="Calibri Light" panose="020F0302020204030204" pitchFamily="34" charset="0"/>
            </a:endParaRPr>
          </a:p>
          <a:p>
            <a:pPr marL="0" indent="0">
              <a:lnSpc>
                <a:spcPct val="100000"/>
              </a:lnSpc>
              <a:spcBef>
                <a:spcPts val="600"/>
              </a:spcBef>
              <a:buNone/>
            </a:pPr>
            <a:endParaRPr lang="sl-SI" sz="1200" dirty="0">
              <a:latin typeface="+mj-lt"/>
              <a:cs typeface="Calibri Light" panose="020F0302020204030204" pitchFamily="34" charset="0"/>
            </a:endParaRPr>
          </a:p>
          <a:p>
            <a:pPr marL="0" indent="0">
              <a:lnSpc>
                <a:spcPct val="100000"/>
              </a:lnSpc>
              <a:spcBef>
                <a:spcPts val="600"/>
              </a:spcBef>
              <a:buNone/>
            </a:pPr>
            <a:endParaRPr lang="en-GB" sz="1200" dirty="0">
              <a:latin typeface="+mj-lt"/>
              <a:cs typeface="Calibri Light" panose="020F0302020204030204" pitchFamily="34" charset="0"/>
            </a:endParaRPr>
          </a:p>
        </p:txBody>
      </p:sp>
    </p:spTree>
    <p:extLst>
      <p:ext uri="{BB962C8B-B14F-4D97-AF65-F5344CB8AC3E}">
        <p14:creationId xmlns:p14="http://schemas.microsoft.com/office/powerpoint/2010/main" val="102977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normAutofit lnSpcReduction="10000"/>
          </a:bodyPr>
          <a:lstStyle/>
          <a:p>
            <a:pPr marL="0" indent="0">
              <a:buNone/>
            </a:pPr>
            <a:endParaRPr lang="sl-SI" sz="3600" dirty="0" smtClean="0"/>
          </a:p>
          <a:p>
            <a:pPr marL="0" indent="0">
              <a:buNone/>
            </a:pPr>
            <a:endParaRPr lang="sl-SI" sz="3600" dirty="0"/>
          </a:p>
          <a:p>
            <a:pPr marL="0" indent="0">
              <a:buNone/>
            </a:pPr>
            <a:r>
              <a:rPr lang="sl-SI" sz="3600" dirty="0" smtClean="0"/>
              <a:t>Ali se v praksi pri vašem delu srečujete z odraslimi, ki imajo primanjkljaje pri branju? </a:t>
            </a:r>
          </a:p>
          <a:p>
            <a:pPr marL="0" indent="0">
              <a:buNone/>
            </a:pPr>
            <a:r>
              <a:rPr lang="sl-SI" sz="3600" dirty="0" smtClean="0"/>
              <a:t>Kako se to kaže pri odraslih? </a:t>
            </a:r>
          </a:p>
          <a:p>
            <a:pPr marL="0" indent="0">
              <a:buNone/>
            </a:pPr>
            <a:r>
              <a:rPr lang="sl-SI" sz="3600" dirty="0" smtClean="0"/>
              <a:t>Kako si pomagate pri prepoznavanju primanjkljajev?</a:t>
            </a:r>
          </a:p>
          <a:p>
            <a:pPr marL="0" indent="0">
              <a:buNone/>
            </a:pPr>
            <a:endParaRPr lang="en-GB" sz="3600" dirty="0"/>
          </a:p>
        </p:txBody>
      </p:sp>
    </p:spTree>
    <p:extLst>
      <p:ext uri="{BB962C8B-B14F-4D97-AF65-F5344CB8AC3E}">
        <p14:creationId xmlns:p14="http://schemas.microsoft.com/office/powerpoint/2010/main" val="357631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8928" y="188640"/>
            <a:ext cx="10665735" cy="760512"/>
          </a:xfrm>
        </p:spPr>
        <p:txBody>
          <a:bodyPr>
            <a:normAutofit/>
          </a:bodyPr>
          <a:lstStyle/>
          <a:p>
            <a:r>
              <a:rPr lang="sl-SI" sz="3200" dirty="0" smtClean="0"/>
              <a:t>Kako bi vi opredelili bralno pismenega odraslega?</a:t>
            </a:r>
            <a:endParaRPr lang="en-GB" sz="3200" dirty="0"/>
          </a:p>
        </p:txBody>
      </p:sp>
      <p:sp>
        <p:nvSpPr>
          <p:cNvPr id="3" name="Označba mesta vsebine 2"/>
          <p:cNvSpPr>
            <a:spLocks noGrp="1"/>
          </p:cNvSpPr>
          <p:nvPr>
            <p:ph idx="1"/>
          </p:nvPr>
        </p:nvSpPr>
        <p:spPr>
          <a:xfrm>
            <a:off x="909836" y="1484784"/>
            <a:ext cx="10585176" cy="3044013"/>
          </a:xfrm>
          <a:solidFill>
            <a:schemeClr val="accent5"/>
          </a:solidFill>
          <a:ln>
            <a:noFill/>
          </a:ln>
        </p:spPr>
        <p:txBody>
          <a:bodyPr>
            <a:noAutofit/>
          </a:bodyPr>
          <a:lstStyle/>
          <a:p>
            <a:pPr marL="0" indent="0">
              <a:buNone/>
            </a:pPr>
            <a:r>
              <a:rPr lang="sl-SI" dirty="0" smtClean="0">
                <a:solidFill>
                  <a:schemeClr val="bg1"/>
                </a:solidFill>
                <a:latin typeface="Calibri Light" panose="020F0302020204030204" pitchFamily="34" charset="0"/>
                <a:cs typeface="Calibri Light" panose="020F0302020204030204" pitchFamily="34" charset="0"/>
              </a:rPr>
              <a:t>Bralna </a:t>
            </a:r>
            <a:r>
              <a:rPr lang="sl-SI" dirty="0">
                <a:solidFill>
                  <a:schemeClr val="bg1"/>
                </a:solidFill>
                <a:latin typeface="Calibri Light" panose="020F0302020204030204" pitchFamily="34" charset="0"/>
                <a:cs typeface="Calibri Light" panose="020F0302020204030204" pitchFamily="34" charset="0"/>
              </a:rPr>
              <a:t>pismenost je </a:t>
            </a:r>
            <a:r>
              <a:rPr lang="sl-SI" b="1" dirty="0">
                <a:solidFill>
                  <a:srgbClr val="FFFF00"/>
                </a:solidFill>
                <a:latin typeface="Calibri Light" panose="020F0302020204030204" pitchFamily="34" charset="0"/>
                <a:cs typeface="Calibri Light" panose="020F0302020204030204" pitchFamily="34" charset="0"/>
              </a:rPr>
              <a:t>stalno razvijajoča se zmožnost posameznika in posameznice </a:t>
            </a:r>
            <a:r>
              <a:rPr lang="sl-SI" dirty="0">
                <a:solidFill>
                  <a:schemeClr val="bg1"/>
                </a:solidFill>
                <a:latin typeface="Calibri Light" panose="020F0302020204030204" pitchFamily="34" charset="0"/>
                <a:cs typeface="Calibri Light" panose="020F0302020204030204" pitchFamily="34" charset="0"/>
              </a:rPr>
              <a:t>za razumevanje, kritično vrednotenje in uporabo pisnih informacij. Ta zmožnost </a:t>
            </a:r>
            <a:r>
              <a:rPr lang="sl-SI" dirty="0" smtClean="0">
                <a:solidFill>
                  <a:schemeClr val="bg1"/>
                </a:solidFill>
                <a:latin typeface="Calibri Light" panose="020F0302020204030204" pitchFamily="34" charset="0"/>
                <a:cs typeface="Calibri Light" panose="020F0302020204030204" pitchFamily="34" charset="0"/>
              </a:rPr>
              <a:t>vključuje</a:t>
            </a:r>
          </a:p>
          <a:p>
            <a:pPr>
              <a:spcBef>
                <a:spcPts val="0"/>
              </a:spcBef>
              <a:buFontTx/>
              <a:buChar char="-"/>
            </a:pPr>
            <a:r>
              <a:rPr lang="sl-SI" b="1" dirty="0" smtClean="0">
                <a:solidFill>
                  <a:srgbClr val="FFFF00"/>
                </a:solidFill>
                <a:latin typeface="Calibri Light" panose="020F0302020204030204" pitchFamily="34" charset="0"/>
                <a:cs typeface="Calibri Light" panose="020F0302020204030204" pitchFamily="34" charset="0"/>
              </a:rPr>
              <a:t>razvite </a:t>
            </a:r>
            <a:r>
              <a:rPr lang="sl-SI" b="1" dirty="0">
                <a:solidFill>
                  <a:srgbClr val="FFFF00"/>
                </a:solidFill>
                <a:latin typeface="Calibri Light" panose="020F0302020204030204" pitchFamily="34" charset="0"/>
                <a:cs typeface="Calibri Light" panose="020F0302020204030204" pitchFamily="34" charset="0"/>
              </a:rPr>
              <a:t>bralne veščine, </a:t>
            </a:r>
            <a:endParaRPr lang="sl-SI" b="1" dirty="0" smtClean="0">
              <a:solidFill>
                <a:srgbClr val="FFFF00"/>
              </a:solidFill>
              <a:latin typeface="Calibri Light" panose="020F0302020204030204" pitchFamily="34" charset="0"/>
              <a:cs typeface="Calibri Light" panose="020F0302020204030204" pitchFamily="34" charset="0"/>
            </a:endParaRPr>
          </a:p>
          <a:p>
            <a:pPr>
              <a:spcBef>
                <a:spcPts val="0"/>
              </a:spcBef>
              <a:buFontTx/>
              <a:buChar char="-"/>
            </a:pPr>
            <a:r>
              <a:rPr lang="sl-SI" b="1" dirty="0" smtClean="0">
                <a:solidFill>
                  <a:srgbClr val="FFFF00"/>
                </a:solidFill>
                <a:latin typeface="Calibri Light" panose="020F0302020204030204" pitchFamily="34" charset="0"/>
                <a:cs typeface="Calibri Light" panose="020F0302020204030204" pitchFamily="34" charset="0"/>
              </a:rPr>
              <a:t>(</a:t>
            </a:r>
            <a:r>
              <a:rPr lang="sl-SI" b="1" dirty="0">
                <a:solidFill>
                  <a:srgbClr val="FFFF00"/>
                </a:solidFill>
                <a:latin typeface="Calibri Light" panose="020F0302020204030204" pitchFamily="34" charset="0"/>
                <a:cs typeface="Calibri Light" panose="020F0302020204030204" pitchFamily="34" charset="0"/>
              </a:rPr>
              <a:t>kritično) razumevanje </a:t>
            </a:r>
            <a:r>
              <a:rPr lang="sl-SI" b="1" dirty="0" smtClean="0">
                <a:solidFill>
                  <a:srgbClr val="FFFF00"/>
                </a:solidFill>
                <a:latin typeface="Calibri Light" panose="020F0302020204030204" pitchFamily="34" charset="0"/>
                <a:cs typeface="Calibri Light" panose="020F0302020204030204" pitchFamily="34" charset="0"/>
              </a:rPr>
              <a:t>prebranega,</a:t>
            </a:r>
          </a:p>
          <a:p>
            <a:pPr>
              <a:spcBef>
                <a:spcPts val="0"/>
              </a:spcBef>
              <a:buFontTx/>
              <a:buChar char="-"/>
            </a:pPr>
            <a:r>
              <a:rPr lang="sl-SI" b="1" dirty="0" smtClean="0">
                <a:solidFill>
                  <a:srgbClr val="FFFF00"/>
                </a:solidFill>
                <a:latin typeface="Calibri Light" panose="020F0302020204030204" pitchFamily="34" charset="0"/>
                <a:cs typeface="Calibri Light" panose="020F0302020204030204" pitchFamily="34" charset="0"/>
              </a:rPr>
              <a:t> </a:t>
            </a:r>
            <a:r>
              <a:rPr lang="sl-SI" b="1" dirty="0">
                <a:solidFill>
                  <a:srgbClr val="FFFF00"/>
                </a:solidFill>
                <a:latin typeface="Calibri Light" panose="020F0302020204030204" pitchFamily="34" charset="0"/>
                <a:cs typeface="Calibri Light" panose="020F0302020204030204" pitchFamily="34" charset="0"/>
              </a:rPr>
              <a:t>in bralno kulturo</a:t>
            </a:r>
            <a:r>
              <a:rPr lang="sl-SI" dirty="0">
                <a:solidFill>
                  <a:srgbClr val="FFFF00"/>
                </a:solidFill>
                <a:latin typeface="Calibri Light" panose="020F0302020204030204" pitchFamily="34" charset="0"/>
                <a:cs typeface="Calibri Light" panose="020F0302020204030204" pitchFamily="34" charset="0"/>
              </a:rPr>
              <a:t> </a:t>
            </a:r>
            <a:r>
              <a:rPr lang="sl-SI" dirty="0">
                <a:solidFill>
                  <a:schemeClr val="bg1"/>
                </a:solidFill>
                <a:latin typeface="Calibri Light" panose="020F0302020204030204" pitchFamily="34" charset="0"/>
                <a:cs typeface="Calibri Light" panose="020F0302020204030204" pitchFamily="34" charset="0"/>
              </a:rPr>
              <a:t>(pojmovanje branja kot vrednote in motiviranost za branje). </a:t>
            </a:r>
            <a:endParaRPr lang="sl-SI" dirty="0" smtClean="0">
              <a:solidFill>
                <a:schemeClr val="bg1"/>
              </a:solidFill>
              <a:latin typeface="Calibri Light" panose="020F0302020204030204" pitchFamily="34" charset="0"/>
              <a:cs typeface="Calibri Light" panose="020F0302020204030204" pitchFamily="34" charset="0"/>
            </a:endParaRPr>
          </a:p>
          <a:p>
            <a:pPr marL="0" indent="0">
              <a:spcBef>
                <a:spcPts val="0"/>
              </a:spcBef>
              <a:buNone/>
            </a:pPr>
            <a:r>
              <a:rPr lang="sl-SI" dirty="0" smtClean="0">
                <a:solidFill>
                  <a:schemeClr val="bg1"/>
                </a:solidFill>
                <a:latin typeface="Calibri Light" panose="020F0302020204030204" pitchFamily="34" charset="0"/>
                <a:cs typeface="Calibri Light" panose="020F0302020204030204" pitchFamily="34" charset="0"/>
              </a:rPr>
              <a:t>Zato </a:t>
            </a:r>
            <a:r>
              <a:rPr lang="sl-SI" dirty="0">
                <a:solidFill>
                  <a:schemeClr val="bg1"/>
                </a:solidFill>
                <a:latin typeface="Calibri Light" panose="020F0302020204030204" pitchFamily="34" charset="0"/>
                <a:cs typeface="Calibri Light" panose="020F0302020204030204" pitchFamily="34" charset="0"/>
              </a:rPr>
              <a:t>je </a:t>
            </a:r>
            <a:r>
              <a:rPr lang="sl-SI" b="1" dirty="0">
                <a:solidFill>
                  <a:srgbClr val="FFFF00"/>
                </a:solidFill>
                <a:latin typeface="Calibri Light" panose="020F0302020204030204" pitchFamily="34" charset="0"/>
                <a:cs typeface="Calibri Light" panose="020F0302020204030204" pitchFamily="34" charset="0"/>
              </a:rPr>
              <a:t>temelj vseh drugih </a:t>
            </a:r>
            <a:r>
              <a:rPr lang="sl-SI" b="1" dirty="0" smtClean="0">
                <a:solidFill>
                  <a:srgbClr val="FFFF00"/>
                </a:solidFill>
                <a:latin typeface="Calibri Light" panose="020F0302020204030204" pitchFamily="34" charset="0"/>
                <a:cs typeface="Calibri Light" panose="020F0302020204030204" pitchFamily="34" charset="0"/>
              </a:rPr>
              <a:t>pismenosti </a:t>
            </a:r>
            <a:r>
              <a:rPr lang="sl-SI" dirty="0">
                <a:solidFill>
                  <a:schemeClr val="bg1"/>
                </a:solidFill>
                <a:latin typeface="Calibri Light" panose="020F0302020204030204" pitchFamily="34" charset="0"/>
                <a:cs typeface="Calibri Light" panose="020F0302020204030204" pitchFamily="34" charset="0"/>
              </a:rPr>
              <a:t>in je ključna za razvijanje posameznikovih in posamezničinih sposobnosti ter njuno uspešno sodelovanje v družbi. </a:t>
            </a:r>
            <a:endParaRPr lang="en-GB" dirty="0">
              <a:solidFill>
                <a:schemeClr val="bg1"/>
              </a:solidFill>
              <a:latin typeface="Calibri Light" panose="020F0302020204030204" pitchFamily="34" charset="0"/>
              <a:cs typeface="Calibri Light" panose="020F0302020204030204" pitchFamily="34" charset="0"/>
            </a:endParaRPr>
          </a:p>
        </p:txBody>
      </p:sp>
      <p:sp>
        <p:nvSpPr>
          <p:cNvPr id="4" name="Pravokotnik 3"/>
          <p:cNvSpPr/>
          <p:nvPr/>
        </p:nvSpPr>
        <p:spPr>
          <a:xfrm>
            <a:off x="1906408" y="4652414"/>
            <a:ext cx="8924667" cy="199452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2"/>
                </a:solidFill>
                <a:latin typeface="Calibri Light" panose="020F0302020204030204" pitchFamily="34" charset="0"/>
                <a:cs typeface="Calibri Light" panose="020F0302020204030204" pitchFamily="34" charset="0"/>
              </a:rPr>
              <a:t>Bralna pismenost je ena od sestavin pismenosti, ki poleg branja vključuje tudi poslušanje, govorjenje in pisanje. </a:t>
            </a:r>
            <a:endParaRPr lang="sl-SI" sz="2000" dirty="0" smtClean="0">
              <a:solidFill>
                <a:schemeClr val="tx2"/>
              </a:solidFill>
              <a:latin typeface="Calibri Light" panose="020F0302020204030204" pitchFamily="34" charset="0"/>
              <a:cs typeface="Calibri Light" panose="020F0302020204030204" pitchFamily="34" charset="0"/>
            </a:endParaRPr>
          </a:p>
          <a:p>
            <a:pPr algn="ctr"/>
            <a:r>
              <a:rPr lang="sl-SI" sz="2000" dirty="0" smtClean="0">
                <a:solidFill>
                  <a:schemeClr val="tx2"/>
                </a:solidFill>
                <a:latin typeface="Calibri Light" panose="020F0302020204030204" pitchFamily="34" charset="0"/>
                <a:cs typeface="Calibri Light" panose="020F0302020204030204" pitchFamily="34" charset="0"/>
              </a:rPr>
              <a:t>(Nacionalna strategija bralne pismenosti se </a:t>
            </a:r>
            <a:r>
              <a:rPr lang="sl-SI" sz="2000" dirty="0" err="1" smtClean="0">
                <a:solidFill>
                  <a:schemeClr val="tx2"/>
                </a:solidFill>
                <a:latin typeface="Calibri Light" panose="020F0302020204030204" pitchFamily="34" charset="0"/>
                <a:cs typeface="Calibri Light" panose="020F0302020204030204" pitchFamily="34" charset="0"/>
              </a:rPr>
              <a:t>osredinja</a:t>
            </a:r>
            <a:r>
              <a:rPr lang="sl-SI" sz="2000" dirty="0" smtClean="0">
                <a:solidFill>
                  <a:schemeClr val="tx2"/>
                </a:solidFill>
                <a:latin typeface="Calibri Light" panose="020F0302020204030204" pitchFamily="34" charset="0"/>
                <a:cs typeface="Calibri Light" panose="020F0302020204030204" pitchFamily="34" charset="0"/>
              </a:rPr>
              <a:t> na </a:t>
            </a:r>
            <a:r>
              <a:rPr lang="sl-SI" sz="2000" dirty="0">
                <a:solidFill>
                  <a:schemeClr val="tx2"/>
                </a:solidFill>
                <a:latin typeface="Calibri Light" panose="020F0302020204030204" pitchFamily="34" charset="0"/>
                <a:cs typeface="Calibri Light" panose="020F0302020204030204" pitchFamily="34" charset="0"/>
              </a:rPr>
              <a:t>bralno aktivnost, pisanje pa </a:t>
            </a:r>
            <a:r>
              <a:rPr lang="sl-SI" sz="2000" dirty="0" smtClean="0">
                <a:solidFill>
                  <a:schemeClr val="tx2"/>
                </a:solidFill>
                <a:latin typeface="Calibri Light" panose="020F0302020204030204" pitchFamily="34" charset="0"/>
                <a:cs typeface="Calibri Light" panose="020F0302020204030204" pitchFamily="34" charset="0"/>
              </a:rPr>
              <a:t>omenja </a:t>
            </a:r>
            <a:r>
              <a:rPr lang="sl-SI" sz="2000" dirty="0">
                <a:solidFill>
                  <a:schemeClr val="tx2"/>
                </a:solidFill>
                <a:latin typeface="Calibri Light" panose="020F0302020204030204" pitchFamily="34" charset="0"/>
                <a:cs typeface="Calibri Light" panose="020F0302020204030204" pitchFamily="34" charset="0"/>
              </a:rPr>
              <a:t>v povezavi z odzivom na </a:t>
            </a:r>
            <a:r>
              <a:rPr lang="sl-SI" sz="2000" dirty="0" smtClean="0">
                <a:solidFill>
                  <a:schemeClr val="tx2"/>
                </a:solidFill>
                <a:latin typeface="Calibri Light" panose="020F0302020204030204" pitchFamily="34" charset="0"/>
                <a:cs typeface="Calibri Light" panose="020F0302020204030204" pitchFamily="34" charset="0"/>
              </a:rPr>
              <a:t>prebrano). </a:t>
            </a:r>
            <a:endParaRPr lang="en-GB" sz="2000" dirty="0">
              <a:solidFill>
                <a:schemeClr val="tx2"/>
              </a:solidFill>
              <a:latin typeface="Calibri Light" panose="020F0302020204030204" pitchFamily="34" charset="0"/>
              <a:cs typeface="Calibri Light" panose="020F0302020204030204" pitchFamily="34" charset="0"/>
            </a:endParaRPr>
          </a:p>
        </p:txBody>
      </p:sp>
      <p:sp>
        <p:nvSpPr>
          <p:cNvPr id="5" name="Pravokotnik 4"/>
          <p:cNvSpPr/>
          <p:nvPr/>
        </p:nvSpPr>
        <p:spPr>
          <a:xfrm>
            <a:off x="261764" y="949152"/>
            <a:ext cx="4320480" cy="463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1"/>
                </a:solidFill>
                <a:latin typeface="Calibri Light" panose="020F0302020204030204" pitchFamily="34" charset="0"/>
                <a:cs typeface="Calibri Light" panose="020F0302020204030204" pitchFamily="34" charset="0"/>
              </a:rPr>
              <a:t>Nacionalna strategija bralne pismenosti (2019, str. 10):</a:t>
            </a:r>
          </a:p>
          <a:p>
            <a:pPr algn="ctr"/>
            <a:endParaRPr lang="en-GB" sz="1400" b="1" dirty="0"/>
          </a:p>
        </p:txBody>
      </p:sp>
    </p:spTree>
    <p:extLst>
      <p:ext uri="{BB962C8B-B14F-4D97-AF65-F5344CB8AC3E}">
        <p14:creationId xmlns:p14="http://schemas.microsoft.com/office/powerpoint/2010/main" val="181443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7828" y="116632"/>
            <a:ext cx="10157354" cy="936104"/>
          </a:xfrm>
        </p:spPr>
        <p:txBody>
          <a:bodyPr>
            <a:normAutofit/>
          </a:bodyPr>
          <a:lstStyle/>
          <a:p>
            <a:r>
              <a:rPr lang="sl-SI" sz="2800" dirty="0" smtClean="0"/>
              <a:t>Bralna pismenost je temelj za razvoj vseh drugih pismenosti</a:t>
            </a:r>
            <a:endParaRPr lang="en-GB" sz="2800" dirty="0"/>
          </a:p>
        </p:txBody>
      </p:sp>
      <p:sp>
        <p:nvSpPr>
          <p:cNvPr id="3" name="Označba mesta vsebine 2"/>
          <p:cNvSpPr>
            <a:spLocks noGrp="1"/>
          </p:cNvSpPr>
          <p:nvPr>
            <p:ph idx="1"/>
          </p:nvPr>
        </p:nvSpPr>
        <p:spPr>
          <a:xfrm>
            <a:off x="981844" y="2060848"/>
            <a:ext cx="10157354" cy="4470400"/>
          </a:xfrm>
        </p:spPr>
        <p:txBody>
          <a:bodyPr>
            <a:normAutofit fontScale="92500" lnSpcReduction="10000"/>
          </a:bodyPr>
          <a:lstStyle/>
          <a:p>
            <a:pPr marL="0" indent="0">
              <a:buNone/>
            </a:pPr>
            <a:r>
              <a:rPr lang="sl-SI" dirty="0" smtClean="0"/>
              <a:t>Na primer: </a:t>
            </a:r>
          </a:p>
          <a:p>
            <a:r>
              <a:rPr lang="sl-SI" dirty="0" smtClean="0"/>
              <a:t>Matematične</a:t>
            </a:r>
            <a:r>
              <a:rPr lang="sl-SI" dirty="0"/>
              <a:t>, naravoslovne ali digitalne pismenosti, ki označuje zmožnost/kompetenco posameznika ali posameznice za razumevanje in reševanje problemov v pisnih informacijah z določenega področja (matematike, naravoslovja, e-gradiva); </a:t>
            </a:r>
            <a:endParaRPr lang="sl-SI" dirty="0" smtClean="0"/>
          </a:p>
          <a:p>
            <a:r>
              <a:rPr lang="sl-SI" dirty="0"/>
              <a:t>F</a:t>
            </a:r>
            <a:r>
              <a:rPr lang="sl-SI" dirty="0" smtClean="0"/>
              <a:t>unkcionalne </a:t>
            </a:r>
            <a:r>
              <a:rPr lang="sl-SI" dirty="0"/>
              <a:t>pismenosti, ki poudarja, da branje ni samo sebi namen, ampak je namenjeno učinkovitemu delovanju posameznika v okolju, v katerem živi; </a:t>
            </a:r>
            <a:endParaRPr lang="sl-SI" dirty="0" smtClean="0"/>
          </a:p>
          <a:p>
            <a:r>
              <a:rPr lang="sl-SI" dirty="0" smtClean="0"/>
              <a:t>Informacijske </a:t>
            </a:r>
            <a:r>
              <a:rPr lang="sl-SI" dirty="0"/>
              <a:t>in medijske pismenosti, pri katerih je pomembna zmožnost pridobivanja in(kritične) predelave informacij. </a:t>
            </a:r>
            <a:endParaRPr lang="sl-SI" dirty="0" smtClean="0"/>
          </a:p>
          <a:p>
            <a:r>
              <a:rPr lang="sl-SI" dirty="0" smtClean="0"/>
              <a:t>In drugih pismenosti. </a:t>
            </a:r>
            <a:endParaRPr lang="en-GB" dirty="0"/>
          </a:p>
        </p:txBody>
      </p:sp>
      <p:sp>
        <p:nvSpPr>
          <p:cNvPr id="4" name="Pravokotnik 3"/>
          <p:cNvSpPr/>
          <p:nvPr/>
        </p:nvSpPr>
        <p:spPr>
          <a:xfrm>
            <a:off x="549796" y="1563265"/>
            <a:ext cx="4320480" cy="463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1"/>
                </a:solidFill>
                <a:latin typeface="Calibri Light" panose="020F0302020204030204" pitchFamily="34" charset="0"/>
                <a:cs typeface="Calibri Light" panose="020F0302020204030204" pitchFamily="34" charset="0"/>
              </a:rPr>
              <a:t>Nacionalna strategija bralne pismenosti (2019, str. 10):</a:t>
            </a:r>
          </a:p>
          <a:p>
            <a:pPr algn="ctr"/>
            <a:endParaRPr lang="en-GB" sz="1400" b="1" dirty="0"/>
          </a:p>
        </p:txBody>
      </p:sp>
    </p:spTree>
    <p:extLst>
      <p:ext uri="{BB962C8B-B14F-4D97-AF65-F5344CB8AC3E}">
        <p14:creationId xmlns:p14="http://schemas.microsoft.com/office/powerpoint/2010/main" val="5634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760512"/>
          </a:xfrm>
        </p:spPr>
        <p:txBody>
          <a:bodyPr>
            <a:normAutofit/>
          </a:bodyPr>
          <a:lstStyle/>
          <a:p>
            <a:r>
              <a:rPr lang="sl-SI" sz="2800" dirty="0" smtClean="0">
                <a:latin typeface="+mn-lt"/>
              </a:rPr>
              <a:t>Vizija razvoja bralne pismenosti</a:t>
            </a:r>
            <a:endParaRPr lang="en-GB" sz="2800" dirty="0">
              <a:latin typeface="+mn-lt"/>
            </a:endParaRPr>
          </a:p>
        </p:txBody>
      </p:sp>
      <p:sp>
        <p:nvSpPr>
          <p:cNvPr id="3" name="Označba mesta vsebine 2"/>
          <p:cNvSpPr>
            <a:spLocks noGrp="1"/>
          </p:cNvSpPr>
          <p:nvPr>
            <p:ph idx="1"/>
          </p:nvPr>
        </p:nvSpPr>
        <p:spPr/>
        <p:txBody>
          <a:bodyPr>
            <a:normAutofit fontScale="92500"/>
          </a:bodyPr>
          <a:lstStyle/>
          <a:p>
            <a:r>
              <a:rPr lang="sl-SI" dirty="0">
                <a:latin typeface="Calibri Light" panose="020F0302020204030204" pitchFamily="34" charset="0"/>
                <a:cs typeface="Calibri Light" panose="020F0302020204030204" pitchFamily="34" charset="0"/>
              </a:rPr>
              <a:t>Bralna </a:t>
            </a:r>
            <a:r>
              <a:rPr lang="sl-SI" dirty="0" smtClean="0">
                <a:latin typeface="Calibri Light" panose="020F0302020204030204" pitchFamily="34" charset="0"/>
                <a:cs typeface="Calibri Light" panose="020F0302020204030204" pitchFamily="34" charset="0"/>
              </a:rPr>
              <a:t>pismenost </a:t>
            </a:r>
            <a:r>
              <a:rPr lang="sl-SI" dirty="0">
                <a:latin typeface="Calibri Light" panose="020F0302020204030204" pitchFamily="34" charset="0"/>
                <a:cs typeface="Calibri Light" panose="020F0302020204030204" pitchFamily="34" charset="0"/>
              </a:rPr>
              <a:t>se kot zmožnost in družbena praksa vse življenje razvija v različnih okoliščinah in na različnih področjih ter prežema vse človekove dejavnosti. </a:t>
            </a:r>
            <a:endParaRPr lang="sl-SI" dirty="0" smtClean="0">
              <a:latin typeface="Calibri Light" panose="020F0302020204030204" pitchFamily="34" charset="0"/>
              <a:cs typeface="Calibri Light" panose="020F0302020204030204" pitchFamily="34" charset="0"/>
            </a:endParaRPr>
          </a:p>
          <a:p>
            <a:r>
              <a:rPr lang="sl-SI" dirty="0" smtClean="0">
                <a:latin typeface="Calibri Light" panose="020F0302020204030204" pitchFamily="34" charset="0"/>
                <a:cs typeface="Calibri Light" panose="020F0302020204030204" pitchFamily="34" charset="0"/>
              </a:rPr>
              <a:t>Vizija </a:t>
            </a:r>
            <a:r>
              <a:rPr lang="sl-SI" dirty="0">
                <a:latin typeface="Calibri Light" panose="020F0302020204030204" pitchFamily="34" charset="0"/>
                <a:cs typeface="Calibri Light" panose="020F0302020204030204" pitchFamily="34" charset="0"/>
              </a:rPr>
              <a:t>razvoja bralne pismenosti v Sloveniji </a:t>
            </a:r>
            <a:r>
              <a:rPr lang="sl-SI" dirty="0" smtClean="0">
                <a:latin typeface="Calibri Light" panose="020F0302020204030204" pitchFamily="34" charset="0"/>
                <a:cs typeface="Calibri Light" panose="020F0302020204030204" pitchFamily="34" charset="0"/>
              </a:rPr>
              <a:t>: Želimo</a:t>
            </a:r>
            <a:r>
              <a:rPr lang="sl-SI" dirty="0">
                <a:latin typeface="Calibri Light" panose="020F0302020204030204" pitchFamily="34" charset="0"/>
                <a:cs typeface="Calibri Light" panose="020F0302020204030204" pitchFamily="34" charset="0"/>
              </a:rPr>
              <a:t>, da se bralno pismeni prebivalci in prebivalke Slovenije zavedamo, da sta vzgoja in izobraževanje vseživljenjski proces, da se okoliščine, v katerih živimo in delujemo, ves čas spreminjajo, z njimi pa se spreminjamo tudi mi. Prilagajanje novim razmeram je življenjska nuja, dobro razvita bralna pismenost pa je temeljni gradnik razvoja. Prebivalke in prebivalci Slovenije se v vseh življenjskih obdobjih zavedamo pomena bralne pismenosti, branje doživljamo kot vrednoto, pomembno za osebnostno rast ter razvoj slovenske in mednarodne družbe znanja. Branje v najširšem pomenu razumemo kot temeljno sredstvo za pridobivanje novega znanja, ki ga moramo v sodelovanju z različnimi ustanovami nenehno samostojno in vodeno razvijati.</a:t>
            </a:r>
            <a:endParaRPr lang="en-GB" dirty="0">
              <a:latin typeface="Calibri Light" panose="020F0302020204030204" pitchFamily="34" charset="0"/>
              <a:cs typeface="Calibri Light" panose="020F0302020204030204" pitchFamily="34" charset="0"/>
            </a:endParaRPr>
          </a:p>
        </p:txBody>
      </p:sp>
      <p:sp>
        <p:nvSpPr>
          <p:cNvPr id="4" name="Pravokotnik 3"/>
          <p:cNvSpPr/>
          <p:nvPr/>
        </p:nvSpPr>
        <p:spPr>
          <a:xfrm>
            <a:off x="261764" y="1061995"/>
            <a:ext cx="4320480" cy="463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1"/>
                </a:solidFill>
                <a:latin typeface="Calibri Light" panose="020F0302020204030204" pitchFamily="34" charset="0"/>
                <a:cs typeface="Calibri Light" panose="020F0302020204030204" pitchFamily="34" charset="0"/>
              </a:rPr>
              <a:t>Nacionalna strategija bralne pismenosti (2019, str. </a:t>
            </a:r>
            <a:r>
              <a:rPr lang="sl-SI" sz="1400" b="1" dirty="0" smtClean="0">
                <a:solidFill>
                  <a:schemeClr val="bg1"/>
                </a:solidFill>
                <a:latin typeface="Calibri Light" panose="020F0302020204030204" pitchFamily="34" charset="0"/>
                <a:cs typeface="Calibri Light" panose="020F0302020204030204" pitchFamily="34" charset="0"/>
              </a:rPr>
              <a:t>15):</a:t>
            </a:r>
            <a:endParaRPr lang="sl-SI" sz="1400" b="1" dirty="0">
              <a:solidFill>
                <a:schemeClr val="bg1"/>
              </a:solidFill>
              <a:latin typeface="Calibri Light" panose="020F0302020204030204" pitchFamily="34" charset="0"/>
              <a:cs typeface="Calibri Light" panose="020F0302020204030204" pitchFamily="34" charset="0"/>
            </a:endParaRPr>
          </a:p>
          <a:p>
            <a:pPr algn="ctr"/>
            <a:endParaRPr lang="en-GB" sz="1400" b="1" dirty="0"/>
          </a:p>
        </p:txBody>
      </p:sp>
    </p:spTree>
    <p:extLst>
      <p:ext uri="{BB962C8B-B14F-4D97-AF65-F5344CB8AC3E}">
        <p14:creationId xmlns:p14="http://schemas.microsoft.com/office/powerpoint/2010/main" val="72012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vemo o bralni pismenosti odraslih v Sloveniji?</a:t>
            </a:r>
            <a:endParaRPr lang="en-GB" dirty="0"/>
          </a:p>
        </p:txBody>
      </p:sp>
      <p:sp>
        <p:nvSpPr>
          <p:cNvPr id="3" name="Označba mesta besedila 2"/>
          <p:cNvSpPr>
            <a:spLocks noGrp="1"/>
          </p:cNvSpPr>
          <p:nvPr>
            <p:ph type="body" idx="1"/>
          </p:nvPr>
        </p:nvSpPr>
        <p:spPr/>
        <p:txBody>
          <a:bodyPr/>
          <a:lstStyle/>
          <a:p>
            <a:endParaRPr lang="en-GB"/>
          </a:p>
        </p:txBody>
      </p:sp>
    </p:spTree>
    <p:extLst>
      <p:ext uri="{BB962C8B-B14F-4D97-AF65-F5344CB8AC3E}">
        <p14:creationId xmlns:p14="http://schemas.microsoft.com/office/powerpoint/2010/main" val="275103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7748" y="188640"/>
            <a:ext cx="10801200" cy="936104"/>
          </a:xfrm>
        </p:spPr>
        <p:txBody>
          <a:bodyPr>
            <a:normAutofit fontScale="90000"/>
          </a:bodyPr>
          <a:lstStyle/>
          <a:p>
            <a:r>
              <a:rPr lang="sl-SI" sz="3600" dirty="0" smtClean="0"/>
              <a:t>Raziskave bralne pismenosti med mladimi in odraslimi v Sloveniji</a:t>
            </a:r>
            <a:endParaRPr lang="en-GB" sz="3600" dirty="0"/>
          </a:p>
        </p:txBody>
      </p:sp>
      <p:sp>
        <p:nvSpPr>
          <p:cNvPr id="3" name="Pravokotnik 2"/>
          <p:cNvSpPr/>
          <p:nvPr/>
        </p:nvSpPr>
        <p:spPr>
          <a:xfrm>
            <a:off x="981845" y="1988840"/>
            <a:ext cx="1872208"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PIRLS</a:t>
            </a:r>
          </a:p>
          <a:p>
            <a:pPr algn="ctr"/>
            <a:endParaRPr lang="sl-SI" dirty="0"/>
          </a:p>
          <a:p>
            <a:pPr algn="ctr"/>
            <a:endParaRPr lang="sl-SI" dirty="0" smtClean="0"/>
          </a:p>
          <a:p>
            <a:pPr algn="ctr"/>
            <a:endParaRPr lang="sl-SI" dirty="0" smtClean="0"/>
          </a:p>
          <a:p>
            <a:pPr algn="ctr"/>
            <a:endParaRPr lang="sl-SI" dirty="0"/>
          </a:p>
          <a:p>
            <a:pPr algn="ctr"/>
            <a:endParaRPr lang="sl-SI" dirty="0" smtClean="0"/>
          </a:p>
          <a:p>
            <a:pPr algn="ctr"/>
            <a:r>
              <a:rPr lang="sl-SI" sz="2000" dirty="0" smtClean="0"/>
              <a:t>Bralna pismenost,</a:t>
            </a:r>
          </a:p>
          <a:p>
            <a:pPr algn="ctr"/>
            <a:r>
              <a:rPr lang="sl-SI" sz="2000" dirty="0" smtClean="0"/>
              <a:t> 10-letniki </a:t>
            </a:r>
            <a:endParaRPr lang="en-GB" sz="2000" dirty="0"/>
          </a:p>
        </p:txBody>
      </p:sp>
      <p:sp>
        <p:nvSpPr>
          <p:cNvPr id="4" name="Pravokotnik 3"/>
          <p:cNvSpPr/>
          <p:nvPr/>
        </p:nvSpPr>
        <p:spPr>
          <a:xfrm>
            <a:off x="3358109" y="1971506"/>
            <a:ext cx="1872208"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PISA</a:t>
            </a:r>
          </a:p>
          <a:p>
            <a:pPr algn="ctr"/>
            <a:endParaRPr lang="sl-SI" dirty="0"/>
          </a:p>
          <a:p>
            <a:pPr algn="ctr"/>
            <a:endParaRPr lang="sl-SI" dirty="0" smtClean="0"/>
          </a:p>
          <a:p>
            <a:pPr algn="ctr"/>
            <a:endParaRPr lang="sl-SI" dirty="0" smtClean="0"/>
          </a:p>
          <a:p>
            <a:pPr algn="ctr"/>
            <a:r>
              <a:rPr lang="sl-SI" sz="2000" dirty="0" smtClean="0"/>
              <a:t>Bralna pismenost in druge spretnosti</a:t>
            </a:r>
          </a:p>
          <a:p>
            <a:pPr algn="ctr"/>
            <a:r>
              <a:rPr lang="sl-SI" sz="2000" dirty="0" smtClean="0"/>
              <a:t> 15-letniki </a:t>
            </a:r>
            <a:endParaRPr lang="en-GB" sz="2000" dirty="0"/>
          </a:p>
        </p:txBody>
      </p:sp>
      <p:sp>
        <p:nvSpPr>
          <p:cNvPr id="5" name="Pravokotnik 4"/>
          <p:cNvSpPr/>
          <p:nvPr/>
        </p:nvSpPr>
        <p:spPr>
          <a:xfrm>
            <a:off x="5734373" y="1971506"/>
            <a:ext cx="1944215"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PIAAC </a:t>
            </a:r>
          </a:p>
          <a:p>
            <a:pPr algn="ctr"/>
            <a:endParaRPr lang="sl-SI" dirty="0" smtClean="0"/>
          </a:p>
          <a:p>
            <a:pPr algn="ctr"/>
            <a:endParaRPr lang="sl-SI" dirty="0"/>
          </a:p>
          <a:p>
            <a:pPr algn="ctr"/>
            <a:r>
              <a:rPr lang="sl-SI" sz="2000" dirty="0" smtClean="0"/>
              <a:t>Bralne, besedilne, matematične in digitalne spretnosti, </a:t>
            </a:r>
          </a:p>
          <a:p>
            <a:pPr algn="ctr"/>
            <a:r>
              <a:rPr lang="sl-SI" sz="2000" dirty="0" smtClean="0"/>
              <a:t>16 - 65 let  </a:t>
            </a:r>
            <a:endParaRPr lang="en-GB" sz="2000" dirty="0"/>
          </a:p>
        </p:txBody>
      </p:sp>
      <p:sp>
        <p:nvSpPr>
          <p:cNvPr id="6" name="Pravokotnik 5"/>
          <p:cNvSpPr/>
          <p:nvPr/>
        </p:nvSpPr>
        <p:spPr>
          <a:xfrm>
            <a:off x="981844" y="5373215"/>
            <a:ext cx="1872209" cy="10801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sl-SI" sz="1400" dirty="0" smtClean="0"/>
              <a:t>Izobrazba staršev </a:t>
            </a:r>
          </a:p>
          <a:p>
            <a:pPr marL="342900" indent="-342900">
              <a:buFont typeface="Arial" panose="020B0604020202020204" pitchFamily="34" charset="0"/>
              <a:buChar char="•"/>
            </a:pPr>
            <a:r>
              <a:rPr lang="sl-SI" sz="1400" dirty="0" smtClean="0"/>
              <a:t>Družinsko okolje</a:t>
            </a:r>
            <a:endParaRPr lang="en-GB" sz="1400" dirty="0"/>
          </a:p>
        </p:txBody>
      </p:sp>
      <p:sp>
        <p:nvSpPr>
          <p:cNvPr id="7" name="Pravokotnik 6"/>
          <p:cNvSpPr/>
          <p:nvPr/>
        </p:nvSpPr>
        <p:spPr>
          <a:xfrm>
            <a:off x="5734373" y="5379390"/>
            <a:ext cx="1944215" cy="1073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400" dirty="0" smtClean="0"/>
          </a:p>
          <a:p>
            <a:pPr marL="342900" indent="-342900">
              <a:buFont typeface="Arial" panose="020B0604020202020204" pitchFamily="34" charset="0"/>
              <a:buChar char="•"/>
            </a:pPr>
            <a:r>
              <a:rPr lang="sl-SI" sz="1400" dirty="0" smtClean="0"/>
              <a:t>Izobrazba </a:t>
            </a:r>
          </a:p>
          <a:p>
            <a:pPr marL="342900" indent="-342900">
              <a:buFont typeface="Arial" panose="020B0604020202020204" pitchFamily="34" charset="0"/>
              <a:buChar char="•"/>
            </a:pPr>
            <a:r>
              <a:rPr lang="sl-SI" sz="1400" dirty="0" smtClean="0"/>
              <a:t>Izobrazba staršev</a:t>
            </a:r>
          </a:p>
          <a:p>
            <a:pPr marL="342900" indent="-342900">
              <a:buFont typeface="Arial" panose="020B0604020202020204" pitchFamily="34" charset="0"/>
              <a:buChar char="•"/>
            </a:pPr>
            <a:r>
              <a:rPr lang="sl-SI" sz="1400" dirty="0" smtClean="0"/>
              <a:t>Družinsko </a:t>
            </a:r>
            <a:r>
              <a:rPr lang="sl-SI" sz="1400" dirty="0"/>
              <a:t>okolje</a:t>
            </a:r>
            <a:endParaRPr lang="en-GB" sz="1400" dirty="0"/>
          </a:p>
          <a:p>
            <a:pPr algn="ctr"/>
            <a:endParaRPr lang="en-GB" sz="1400" dirty="0"/>
          </a:p>
        </p:txBody>
      </p:sp>
      <p:sp>
        <p:nvSpPr>
          <p:cNvPr id="8" name="Pravokotnik 7"/>
          <p:cNvSpPr/>
          <p:nvPr/>
        </p:nvSpPr>
        <p:spPr>
          <a:xfrm>
            <a:off x="3377414" y="5403940"/>
            <a:ext cx="1852904" cy="10493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400" dirty="0" smtClean="0"/>
          </a:p>
          <a:p>
            <a:pPr marL="342900" indent="-342900">
              <a:buFont typeface="Arial" panose="020B0604020202020204" pitchFamily="34" charset="0"/>
              <a:buChar char="•"/>
            </a:pPr>
            <a:r>
              <a:rPr lang="sl-SI" sz="1400" dirty="0" smtClean="0"/>
              <a:t>Izobrazba staršev</a:t>
            </a:r>
          </a:p>
          <a:p>
            <a:pPr marL="342900" indent="-342900">
              <a:buFont typeface="Arial" panose="020B0604020202020204" pitchFamily="34" charset="0"/>
              <a:buChar char="•"/>
            </a:pPr>
            <a:r>
              <a:rPr lang="sl-SI" sz="1400" dirty="0" smtClean="0"/>
              <a:t>Družinsko </a:t>
            </a:r>
            <a:r>
              <a:rPr lang="sl-SI" sz="1400" dirty="0"/>
              <a:t>okolje</a:t>
            </a:r>
            <a:endParaRPr lang="en-GB" sz="1400" dirty="0"/>
          </a:p>
          <a:p>
            <a:pPr algn="ctr"/>
            <a:endParaRPr lang="en-GB" sz="1400" dirty="0"/>
          </a:p>
        </p:txBody>
      </p:sp>
      <p:sp>
        <p:nvSpPr>
          <p:cNvPr id="16" name="Pravokotnik 15"/>
          <p:cNvSpPr/>
          <p:nvPr/>
        </p:nvSpPr>
        <p:spPr>
          <a:xfrm>
            <a:off x="8326661" y="1988840"/>
            <a:ext cx="1944215"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Knjiga in bralci</a:t>
            </a:r>
          </a:p>
          <a:p>
            <a:pPr algn="ctr"/>
            <a:endParaRPr lang="sl-SI" dirty="0" smtClean="0"/>
          </a:p>
          <a:p>
            <a:pPr algn="ctr"/>
            <a:endParaRPr lang="sl-SI" dirty="0"/>
          </a:p>
          <a:p>
            <a:pPr algn="ctr"/>
            <a:r>
              <a:rPr lang="sl-SI" sz="2000" dirty="0" smtClean="0"/>
              <a:t>Bralna kultura in nakupovanje knjig </a:t>
            </a:r>
          </a:p>
          <a:p>
            <a:pPr algn="ctr"/>
            <a:r>
              <a:rPr lang="sl-SI" sz="2000" dirty="0" smtClean="0"/>
              <a:t>18-75 let</a:t>
            </a:r>
            <a:endParaRPr lang="en-GB" sz="2000" dirty="0">
              <a:solidFill>
                <a:srgbClr val="FF0000"/>
              </a:solidFill>
            </a:endParaRPr>
          </a:p>
        </p:txBody>
      </p:sp>
      <p:sp>
        <p:nvSpPr>
          <p:cNvPr id="17" name="Pravokotnik 16"/>
          <p:cNvSpPr/>
          <p:nvPr/>
        </p:nvSpPr>
        <p:spPr>
          <a:xfrm>
            <a:off x="8326661" y="5396724"/>
            <a:ext cx="1944215" cy="1073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400" dirty="0" smtClean="0"/>
          </a:p>
          <a:p>
            <a:pPr marL="342900" indent="-342900">
              <a:buFont typeface="Arial" panose="020B0604020202020204" pitchFamily="34" charset="0"/>
              <a:buChar char="•"/>
            </a:pPr>
            <a:r>
              <a:rPr lang="sl-SI" sz="1400" dirty="0" smtClean="0"/>
              <a:t>Izobrazba </a:t>
            </a:r>
          </a:p>
          <a:p>
            <a:pPr marL="342900" indent="-342900">
              <a:buFont typeface="Arial" panose="020B0604020202020204" pitchFamily="34" charset="0"/>
              <a:buChar char="•"/>
            </a:pPr>
            <a:r>
              <a:rPr lang="sl-SI" sz="1400" dirty="0" smtClean="0"/>
              <a:t>Družinsko </a:t>
            </a:r>
            <a:r>
              <a:rPr lang="sl-SI" sz="1400" dirty="0"/>
              <a:t>okolje</a:t>
            </a:r>
            <a:endParaRPr lang="en-GB" sz="1400" dirty="0"/>
          </a:p>
          <a:p>
            <a:pPr algn="ctr"/>
            <a:endParaRPr lang="en-GB" sz="1400" dirty="0"/>
          </a:p>
        </p:txBody>
      </p:sp>
    </p:spTree>
    <p:extLst>
      <p:ext uri="{BB962C8B-B14F-4D97-AF65-F5344CB8AC3E}">
        <p14:creationId xmlns:p14="http://schemas.microsoft.com/office/powerpoint/2010/main" val="16015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33972" y="404664"/>
            <a:ext cx="8227457" cy="864096"/>
          </a:xfrm>
        </p:spPr>
        <p:txBody>
          <a:bodyPr>
            <a:noAutofit/>
          </a:bodyPr>
          <a:lstStyle/>
          <a:p>
            <a:r>
              <a:rPr lang="sl-SI" sz="2799" spc="-100" dirty="0">
                <a:solidFill>
                  <a:schemeClr val="accent1">
                    <a:lumMod val="50000"/>
                  </a:schemeClr>
                </a:solidFill>
              </a:rPr>
              <a:t>Raziskava PIAAC - Stanje razvitosti spretnosti v slovenski populaciji v starosti od 16 do 65 let</a:t>
            </a:r>
          </a:p>
        </p:txBody>
      </p:sp>
      <p:sp>
        <p:nvSpPr>
          <p:cNvPr id="3" name="Označba mesta vsebine 2"/>
          <p:cNvSpPr>
            <a:spLocks noGrp="1"/>
          </p:cNvSpPr>
          <p:nvPr>
            <p:ph idx="1"/>
          </p:nvPr>
        </p:nvSpPr>
        <p:spPr>
          <a:xfrm>
            <a:off x="6454452" y="1542975"/>
            <a:ext cx="4680520" cy="1693776"/>
          </a:xfrm>
        </p:spPr>
        <p:txBody>
          <a:bodyPr>
            <a:normAutofit/>
          </a:bodyPr>
          <a:lstStyle/>
          <a:p>
            <a:pPr marL="0" indent="0" algn="ctr">
              <a:spcBef>
                <a:spcPts val="0"/>
              </a:spcBef>
              <a:buNone/>
            </a:pPr>
            <a:r>
              <a:rPr lang="sl-SI" spc="-100" dirty="0">
                <a:solidFill>
                  <a:schemeClr val="accent1">
                    <a:lumMod val="50000"/>
                  </a:schemeClr>
                </a:solidFill>
                <a:latin typeface="+mj-lt"/>
                <a:ea typeface="+mj-ea"/>
                <a:cs typeface="+mj-cs"/>
              </a:rPr>
              <a:t>Raziskava </a:t>
            </a:r>
            <a:r>
              <a:rPr lang="sl-SI" spc="-100" dirty="0" smtClean="0">
                <a:solidFill>
                  <a:schemeClr val="accent1">
                    <a:lumMod val="50000"/>
                  </a:schemeClr>
                </a:solidFill>
                <a:latin typeface="+mj-lt"/>
                <a:ea typeface="+mj-ea"/>
                <a:cs typeface="+mj-cs"/>
              </a:rPr>
              <a:t>(</a:t>
            </a:r>
            <a:r>
              <a:rPr lang="sl-SI" spc="-100" dirty="0">
                <a:solidFill>
                  <a:schemeClr val="accent1">
                    <a:lumMod val="50000"/>
                  </a:schemeClr>
                </a:solidFill>
                <a:latin typeface="+mj-lt"/>
                <a:ea typeface="+mj-ea"/>
                <a:cs typeface="+mj-cs"/>
              </a:rPr>
              <a:t>2014-2016) </a:t>
            </a:r>
            <a:r>
              <a:rPr lang="sl-SI" spc="-100" dirty="0" smtClean="0">
                <a:solidFill>
                  <a:schemeClr val="accent1">
                    <a:lumMod val="50000"/>
                  </a:schemeClr>
                </a:solidFill>
                <a:latin typeface="+mj-lt"/>
                <a:ea typeface="+mj-ea"/>
                <a:cs typeface="+mj-cs"/>
              </a:rPr>
              <a:t>je </a:t>
            </a:r>
            <a:r>
              <a:rPr lang="sl-SI" spc="-100" dirty="0">
                <a:solidFill>
                  <a:schemeClr val="accent1">
                    <a:lumMod val="50000"/>
                  </a:schemeClr>
                </a:solidFill>
                <a:latin typeface="+mj-lt"/>
                <a:ea typeface="+mj-ea"/>
                <a:cs typeface="+mj-cs"/>
              </a:rPr>
              <a:t>merila </a:t>
            </a:r>
          </a:p>
          <a:p>
            <a:pPr marL="0" indent="0" algn="ctr">
              <a:spcBef>
                <a:spcPts val="0"/>
              </a:spcBef>
              <a:buNone/>
            </a:pPr>
            <a:r>
              <a:rPr lang="sl-SI" b="1" spc="-100" dirty="0">
                <a:solidFill>
                  <a:srgbClr val="C00000"/>
                </a:solidFill>
                <a:latin typeface="+mj-lt"/>
                <a:ea typeface="+mj-ea"/>
                <a:cs typeface="+mj-cs"/>
              </a:rPr>
              <a:t>spretnosti za obdelavo in procesiranje informacij </a:t>
            </a:r>
            <a:r>
              <a:rPr lang="sl-SI" b="1" spc="-100" dirty="0" smtClean="0">
                <a:solidFill>
                  <a:srgbClr val="C00000"/>
                </a:solidFill>
                <a:latin typeface="+mj-lt"/>
                <a:ea typeface="+mj-ea"/>
                <a:cs typeface="+mj-cs"/>
              </a:rPr>
              <a:t>na ekranu ali papirju</a:t>
            </a:r>
            <a:r>
              <a:rPr lang="sl-SI" spc="-100" dirty="0" smtClean="0">
                <a:solidFill>
                  <a:srgbClr val="C00000"/>
                </a:solidFill>
                <a:latin typeface="+mj-lt"/>
                <a:ea typeface="+mj-ea"/>
                <a:cs typeface="+mj-cs"/>
              </a:rPr>
              <a:t>.</a:t>
            </a:r>
            <a:endParaRPr lang="sl-SI" spc="-100" dirty="0">
              <a:solidFill>
                <a:srgbClr val="C00000"/>
              </a:solidFill>
              <a:latin typeface="+mj-lt"/>
              <a:ea typeface="+mj-ea"/>
              <a:cs typeface="+mj-cs"/>
            </a:endParaRPr>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b="26901"/>
          <a:stretch/>
        </p:blipFill>
        <p:spPr>
          <a:xfrm>
            <a:off x="693812" y="1549449"/>
            <a:ext cx="4047841" cy="4183807"/>
          </a:xfrm>
          <a:prstGeom prst="rect">
            <a:avLst/>
          </a:prstGeom>
        </p:spPr>
      </p:pic>
      <p:sp>
        <p:nvSpPr>
          <p:cNvPr id="6" name="Pravokotnik 5"/>
          <p:cNvSpPr/>
          <p:nvPr/>
        </p:nvSpPr>
        <p:spPr>
          <a:xfrm>
            <a:off x="6177499" y="3236751"/>
            <a:ext cx="5821569" cy="2677656"/>
          </a:xfrm>
          <a:prstGeom prst="rect">
            <a:avLst/>
          </a:prstGeom>
        </p:spPr>
        <p:txBody>
          <a:bodyPr wrap="square">
            <a:spAutoFit/>
          </a:bodyPr>
          <a:lstStyle/>
          <a:p>
            <a:r>
              <a:rPr lang="sl-SI" dirty="0" smtClean="0">
                <a:solidFill>
                  <a:schemeClr val="tx2"/>
                </a:solidFill>
              </a:rPr>
              <a:t>Spretnosti, ki jih je merila raziskava: </a:t>
            </a:r>
          </a:p>
          <a:p>
            <a:pPr marL="342900" indent="-342900">
              <a:buFont typeface="Arial" panose="020B0604020202020204" pitchFamily="34" charset="0"/>
              <a:buChar char="•"/>
            </a:pPr>
            <a:r>
              <a:rPr lang="sl-SI" dirty="0" smtClean="0">
                <a:solidFill>
                  <a:schemeClr val="tx2"/>
                </a:solidFill>
              </a:rPr>
              <a:t>Besedilne spretnosti</a:t>
            </a:r>
          </a:p>
          <a:p>
            <a:pPr marL="342900" indent="-342900">
              <a:buFont typeface="Arial" panose="020B0604020202020204" pitchFamily="34" charset="0"/>
              <a:buChar char="•"/>
            </a:pPr>
            <a:r>
              <a:rPr lang="sl-SI" dirty="0" smtClean="0">
                <a:solidFill>
                  <a:schemeClr val="tx2"/>
                </a:solidFill>
              </a:rPr>
              <a:t>Matematične spretnosti</a:t>
            </a:r>
          </a:p>
          <a:p>
            <a:pPr marL="342900" indent="-342900">
              <a:buFont typeface="Arial" panose="020B0604020202020204" pitchFamily="34" charset="0"/>
              <a:buChar char="•"/>
            </a:pPr>
            <a:r>
              <a:rPr lang="sl-SI" dirty="0" smtClean="0">
                <a:solidFill>
                  <a:schemeClr val="tx2"/>
                </a:solidFill>
              </a:rPr>
              <a:t>Reševanje problemov v tehnološko bogatem okolju</a:t>
            </a:r>
          </a:p>
          <a:p>
            <a:pPr marL="342900" indent="-342900">
              <a:buFont typeface="Arial" panose="020B0604020202020204" pitchFamily="34" charset="0"/>
              <a:buChar char="•"/>
            </a:pPr>
            <a:r>
              <a:rPr lang="sl-SI" b="1" spc="-100" dirty="0">
                <a:solidFill>
                  <a:srgbClr val="C00000"/>
                </a:solidFill>
                <a:latin typeface="+mj-lt"/>
                <a:ea typeface="+mj-ea"/>
                <a:cs typeface="+mj-cs"/>
              </a:rPr>
              <a:t>Raziskava PIAAC je merila tudi bralne spretnosti</a:t>
            </a:r>
          </a:p>
        </p:txBody>
      </p:sp>
      <p:sp>
        <p:nvSpPr>
          <p:cNvPr id="7" name="Pravokotnik 6"/>
          <p:cNvSpPr/>
          <p:nvPr/>
        </p:nvSpPr>
        <p:spPr>
          <a:xfrm>
            <a:off x="6598468" y="5914407"/>
            <a:ext cx="5184576" cy="461665"/>
          </a:xfrm>
          <a:prstGeom prst="rect">
            <a:avLst/>
          </a:prstGeom>
          <a:ln>
            <a:solidFill>
              <a:srgbClr val="FF0000"/>
            </a:solidFill>
          </a:ln>
        </p:spPr>
        <p:txBody>
          <a:bodyPr wrap="square">
            <a:spAutoFit/>
          </a:bodyPr>
          <a:lstStyle/>
          <a:p>
            <a:r>
              <a:rPr lang="sl-SI" sz="1200" dirty="0" smtClean="0">
                <a:latin typeface="Calibri" panose="020F0502020204030204" pitchFamily="34" charset="0"/>
                <a:ea typeface="Calibri" panose="020F0502020204030204" pitchFamily="34" charset="0"/>
                <a:cs typeface="Times New Roman" panose="02020603050405020304" pitchFamily="18" charset="0"/>
              </a:rPr>
              <a:t>Vsi, ki so reševali naloge na papirju </a:t>
            </a:r>
          </a:p>
          <a:p>
            <a:r>
              <a:rPr lang="sl-SI" sz="1200" dirty="0" smtClean="0">
                <a:latin typeface="Calibri" panose="020F0502020204030204" pitchFamily="34" charset="0"/>
                <a:ea typeface="Calibri" panose="020F0502020204030204" pitchFamily="34" charset="0"/>
                <a:cs typeface="Times New Roman" panose="02020603050405020304" pitchFamily="18" charset="0"/>
              </a:rPr>
              <a:t>(merili </a:t>
            </a:r>
            <a:r>
              <a:rPr lang="sl-SI" sz="1200" dirty="0">
                <a:latin typeface="Calibri" panose="020F0502020204030204" pitchFamily="34" charset="0"/>
                <a:ea typeface="Calibri" panose="020F0502020204030204" pitchFamily="34" charset="0"/>
                <a:cs typeface="Times New Roman" panose="02020603050405020304" pitchFamily="18" charset="0"/>
              </a:rPr>
              <a:t>čas za branje besedila </a:t>
            </a:r>
            <a:r>
              <a:rPr lang="sl-SI" sz="1200" dirty="0" smtClean="0">
                <a:latin typeface="Calibri" panose="020F0502020204030204" pitchFamily="34" charset="0"/>
                <a:ea typeface="Calibri" panose="020F0502020204030204" pitchFamily="34" charset="0"/>
                <a:cs typeface="Times New Roman" panose="02020603050405020304" pitchFamily="18" charset="0"/>
              </a:rPr>
              <a:t>naloge in </a:t>
            </a:r>
            <a:r>
              <a:rPr lang="sl-SI" sz="1200" dirty="0">
                <a:latin typeface="Calibri" panose="020F0502020204030204" pitchFamily="34" charset="0"/>
                <a:ea typeface="Calibri" panose="020F0502020204030204" pitchFamily="34" charset="0"/>
                <a:cs typeface="Times New Roman" panose="02020603050405020304" pitchFamily="18" charset="0"/>
              </a:rPr>
              <a:t>razumevanje</a:t>
            </a:r>
            <a:r>
              <a:rPr lang="sl-SI" sz="1200" dirty="0" smtClean="0">
                <a:latin typeface="Calibri" panose="020F0502020204030204" pitchFamily="34" charset="0"/>
                <a:ea typeface="Calibri" panose="020F0502020204030204" pitchFamily="34" charset="0"/>
                <a:cs typeface="Times New Roman" panose="02020603050405020304" pitchFamily="18" charset="0"/>
              </a:rPr>
              <a:t>).</a:t>
            </a:r>
            <a:endParaRPr lang="sl-SI" sz="1200" dirty="0"/>
          </a:p>
        </p:txBody>
      </p:sp>
      <p:pic>
        <p:nvPicPr>
          <p:cNvPr id="8" name="Slika 7"/>
          <p:cNvPicPr/>
          <p:nvPr/>
        </p:nvPicPr>
        <p:blipFill rotWithShape="1">
          <a:blip r:embed="rId3" cstate="print">
            <a:extLst>
              <a:ext uri="{28A0092B-C50C-407E-A947-70E740481C1C}">
                <a14:useLocalDpi xmlns:a14="http://schemas.microsoft.com/office/drawing/2010/main" val="0"/>
              </a:ext>
            </a:extLst>
          </a:blip>
          <a:srcRect r="48274" b="15446"/>
          <a:stretch/>
        </p:blipFill>
        <p:spPr bwMode="auto">
          <a:xfrm>
            <a:off x="4942284" y="3933056"/>
            <a:ext cx="1034584" cy="936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78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njige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6_TF02787940_TF02787940" id="{5AA99637-86DC-4E5B-A262-464895658E23}" vid="{A5ACF47A-A59A-4F2F-B481-546258C9F260}"/>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Officeova te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4873beb7-5857-4685-be1f-d57550cc96cc"/>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Predstavitev z modrim svežnjem knjig (širokozaslonsko)</Template>
  <TotalTime>0</TotalTime>
  <Words>4600</Words>
  <Application>Microsoft Office PowerPoint</Application>
  <PresentationFormat>Po meri</PresentationFormat>
  <Paragraphs>321</Paragraphs>
  <Slides>37</Slides>
  <Notes>2</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37</vt:i4>
      </vt:variant>
    </vt:vector>
  </HeadingPairs>
  <TitlesOfParts>
    <vt:vector size="47" baseType="lpstr">
      <vt:lpstr>Arial</vt:lpstr>
      <vt:lpstr>Arial Narrow</vt:lpstr>
      <vt:lpstr>Calibri</vt:lpstr>
      <vt:lpstr>Calibri Light</vt:lpstr>
      <vt:lpstr>Century Gothic</vt:lpstr>
      <vt:lpstr>Franklin Gothic Demi Cond</vt:lpstr>
      <vt:lpstr>Times New Roman</vt:lpstr>
      <vt:lpstr>Wingdings</vt:lpstr>
      <vt:lpstr>Knjige 16x9</vt:lpstr>
      <vt:lpstr>Officeova tema</vt:lpstr>
      <vt:lpstr>Društvo bibliotekarjev Gorenjske    Bralna pismenost odraslih v Sloveniji </vt:lpstr>
      <vt:lpstr>Vsebina</vt:lpstr>
      <vt:lpstr>Razumevanje bralne pismenosti</vt:lpstr>
      <vt:lpstr>Kako bi vi opredelili bralno pismenega odraslega?</vt:lpstr>
      <vt:lpstr>Bralna pismenost je temelj za razvoj vseh drugih pismenosti</vt:lpstr>
      <vt:lpstr>Vizija razvoja bralne pismenosti</vt:lpstr>
      <vt:lpstr>Kaj vemo o bralni pismenosti odraslih v Sloveniji?</vt:lpstr>
      <vt:lpstr>Raziskave bralne pismenosti med mladimi in odraslimi v Sloveniji</vt:lpstr>
      <vt:lpstr>Raziskava PIAAC - Stanje razvitosti spretnosti v slovenski populaciji v starosti od 16 do 65 let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vt:lpstr>
      <vt:lpstr>PowerPointova predstavitev</vt:lpstr>
      <vt:lpstr>PIAAC: Bralne spretnosti  glede na umestitev v raven besedilnih  spretnosti</vt:lpstr>
      <vt:lpstr>Odrasli, ki berejo knjige vsaj enkrat na teden, glede na izobrazbo (25-64 let), PIAAC 2016 lastni preračun.</vt:lpstr>
      <vt:lpstr>Povprečen dosežek pri besedilnih spretnostih glede na pogostost branja knjig (25-64 let), PIAAC 2016 lastni preračun.</vt:lpstr>
      <vt:lpstr>Pogoji za razvoj pismenosti v družini </vt:lpstr>
      <vt:lpstr>Pomen zgodnjega usvajanja pismenosti v družini</vt:lpstr>
      <vt:lpstr>Pomen zgodnjega usvajanja pismenosti v družini</vt:lpstr>
      <vt:lpstr>Študija PIAAC o starših iz nespodbudnega okolja, 2019-2020, ACS</vt:lpstr>
      <vt:lpstr>Primarna družina staršev in razvitost besedilnih spretnosti, PIAAC 2016, lastni izračun.   </vt:lpstr>
      <vt:lpstr>Besedilne spretnosti staršev v Sloveniji in na Finskem, primerjava z vsemi odraslimi, PIAAC 2016, lastni preračun.</vt:lpstr>
      <vt:lpstr>Besedilne spretnosti staršev in število knjig v domači knjižnici, PIAAC 2016, lastni preračun. </vt:lpstr>
      <vt:lpstr>Besedilne spretnosti staršev in branje knjig, PIAAC 2016, lastni preračun. </vt:lpstr>
      <vt:lpstr>Pomen zgodnjega usvajanja pismenosti v družini - Nove študije o možganih </vt:lpstr>
      <vt:lpstr>Pomen zgodnjega usvajanja pismenosti v družini - Nove študije o možganih </vt:lpstr>
      <vt:lpstr>PowerPointova predstavitev</vt:lpstr>
      <vt:lpstr>Ugotovitve</vt:lpstr>
      <vt:lpstr>Zaključne misli  </vt:lpstr>
      <vt:lpstr>PowerPointova predstavitev</vt:lpstr>
      <vt:lpstr>Viri:</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2023-10-01T06:55:39Z</dcterms:created>
  <dcterms:modified xsi:type="dcterms:W3CDTF">2025-01-24T20:39:50Z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