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</p:sldIdLst>
  <p:sldSz cx="9753600" cy="7315200"/>
  <p:notesSz cx="6858000" cy="9144000"/>
  <p:embeddedFontLst>
    <p:embeddedFont>
      <p:font typeface="Josefin Sans Bold" charset="0"/>
      <p:regular r:id="rId17"/>
    </p:embeddedFont>
    <p:embeddedFont>
      <p:font typeface="Poppins Light" charset="0"/>
      <p:regular r:id="rId18"/>
    </p:embeddedFont>
    <p:embeddedFont>
      <p:font typeface="Six Caps" charset="0"/>
      <p:regular r:id="rId19"/>
    </p:embeddedFont>
    <p:embeddedFont>
      <p:font typeface="Poppins Light Bold" charset="0"/>
      <p:regular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Open Sans" charset="0"/>
      <p:regular r:id="rId25"/>
    </p:embeddedFont>
    <p:embeddedFont>
      <p:font typeface="Open Sans Italics" charset="0"/>
      <p:regular r:id="rId26"/>
    </p:embeddedFont>
    <p:embeddedFont>
      <p:font typeface="Assistant Regular" charset="-79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102" d="100"/>
          <a:sy n="102" d="100"/>
        </p:scale>
        <p:origin x="-16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re.ac.uk/download/pdf/58826458.pdf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i.org/10.1016/j.ssresearch.2018.10.003" TargetMode="External"/><Relationship Id="rId5" Type="http://schemas.openxmlformats.org/officeDocument/2006/relationships/hyperlink" Target="https://www.academia.edu/22781520/Dimensions_of_Reading_Motivation_Development_of_an_Adult_Reading_Motivation_Scale" TargetMode="External"/><Relationship Id="rId4" Type="http://schemas.openxmlformats.org/officeDocument/2006/relationships/hyperlink" Target="https://readingagency.org.uk/wp-content/uploads/2024/06/The-Impact-of-Reading-for-Pleasure-and-Empowerment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eadingagency.org.uk/wp-content/uploads/2024/06/The-Impact-of-Reading-for-Pleasure-and-Empowerment.pdf%20(18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03"/>
            <a:ext cx="5057939" cy="7315200"/>
            <a:chOff x="0" y="0"/>
            <a:chExt cx="3208045" cy="46397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08045" cy="4639733"/>
            </a:xfrm>
            <a:custGeom>
              <a:avLst/>
              <a:gdLst/>
              <a:ahLst/>
              <a:cxnLst/>
              <a:rect l="l" t="t" r="r" b="b"/>
              <a:pathLst>
                <a:path w="3208045" h="4639733">
                  <a:moveTo>
                    <a:pt x="0" y="0"/>
                  </a:moveTo>
                  <a:lnTo>
                    <a:pt x="3208045" y="0"/>
                  </a:lnTo>
                  <a:lnTo>
                    <a:pt x="3208045" y="4639733"/>
                  </a:lnTo>
                  <a:lnTo>
                    <a:pt x="0" y="4639733"/>
                  </a:lnTo>
                  <a:close/>
                </a:path>
              </a:pathLst>
            </a:custGeom>
            <a:solidFill>
              <a:srgbClr val="BFBEB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152530" y="6477297"/>
            <a:ext cx="1832733" cy="535976"/>
            <a:chOff x="0" y="0"/>
            <a:chExt cx="2443644" cy="714634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t="48" b="48"/>
            <a:stretch>
              <a:fillRect/>
            </a:stretch>
          </p:blipFill>
          <p:spPr>
            <a:xfrm>
              <a:off x="0" y="0"/>
              <a:ext cx="2443644" cy="714634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1807098" y="6377285"/>
            <a:ext cx="1269231" cy="635988"/>
            <a:chOff x="0" y="0"/>
            <a:chExt cx="1692309" cy="847984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 l="3475" r="3475"/>
            <a:stretch>
              <a:fillRect/>
            </a:stretch>
          </p:blipFill>
          <p:spPr>
            <a:xfrm>
              <a:off x="0" y="0"/>
              <a:ext cx="1692309" cy="847984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599337" y="540661"/>
            <a:ext cx="3834673" cy="5605414"/>
            <a:chOff x="0" y="0"/>
            <a:chExt cx="1913890" cy="279766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2797669"/>
            </a:xfrm>
            <a:custGeom>
              <a:avLst/>
              <a:gdLst/>
              <a:ahLst/>
              <a:cxnLst/>
              <a:rect l="l" t="t" r="r" b="b"/>
              <a:pathLst>
                <a:path w="1913890" h="2797669">
                  <a:moveTo>
                    <a:pt x="0" y="0"/>
                  </a:moveTo>
                  <a:lnTo>
                    <a:pt x="1913890" y="0"/>
                  </a:lnTo>
                  <a:lnTo>
                    <a:pt x="1913890" y="2797669"/>
                  </a:lnTo>
                  <a:lnTo>
                    <a:pt x="0" y="279766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791326" y="731520"/>
            <a:ext cx="3450695" cy="5223697"/>
            <a:chOff x="0" y="0"/>
            <a:chExt cx="4600926" cy="6964929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/>
            <a:srcRect l="27980" r="27980"/>
            <a:stretch>
              <a:fillRect/>
            </a:stretch>
          </p:blipFill>
          <p:spPr>
            <a:xfrm>
              <a:off x="0" y="0"/>
              <a:ext cx="4600926" cy="6964929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5763344" y="4838673"/>
            <a:ext cx="3990256" cy="1307403"/>
            <a:chOff x="0" y="0"/>
            <a:chExt cx="2530857" cy="82923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30857" cy="829232"/>
            </a:xfrm>
            <a:custGeom>
              <a:avLst/>
              <a:gdLst/>
              <a:ahLst/>
              <a:cxnLst/>
              <a:rect l="l" t="t" r="r" b="b"/>
              <a:pathLst>
                <a:path w="2530857" h="829232">
                  <a:moveTo>
                    <a:pt x="0" y="0"/>
                  </a:moveTo>
                  <a:lnTo>
                    <a:pt x="2530857" y="0"/>
                  </a:lnTo>
                  <a:lnTo>
                    <a:pt x="2530857" y="829232"/>
                  </a:lnTo>
                  <a:lnTo>
                    <a:pt x="0" y="829232"/>
                  </a:lnTo>
                  <a:close/>
                </a:path>
              </a:pathLst>
            </a:custGeom>
            <a:solidFill>
              <a:srgbClr val="49608C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44104" y="6377285"/>
            <a:ext cx="1494444" cy="552966"/>
            <a:chOff x="0" y="0"/>
            <a:chExt cx="1992592" cy="737288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5"/>
            <a:srcRect l="2366" r="2366"/>
            <a:stretch>
              <a:fillRect/>
            </a:stretch>
          </p:blipFill>
          <p:spPr>
            <a:xfrm>
              <a:off x="0" y="0"/>
              <a:ext cx="1992592" cy="737288"/>
            </a:xfrm>
            <a:prstGeom prst="rect">
              <a:avLst/>
            </a:prstGeom>
          </p:spPr>
        </p:pic>
      </p:grpSp>
      <p:sp>
        <p:nvSpPr>
          <p:cNvPr id="16" name="TextBox 16"/>
          <p:cNvSpPr txBox="1"/>
          <p:nvPr/>
        </p:nvSpPr>
        <p:spPr>
          <a:xfrm>
            <a:off x="5917624" y="5178954"/>
            <a:ext cx="3103639" cy="22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50"/>
              </a:lnSpc>
            </a:pPr>
            <a:r>
              <a:rPr lang="en-US" sz="1500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ALENKA ŠTRUKELJ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924975" y="5431155"/>
            <a:ext cx="3674345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Andragoški center Slovenije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917624" y="427314"/>
            <a:ext cx="3316953" cy="4438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50"/>
              </a:lnSpc>
            </a:pPr>
            <a:r>
              <a:rPr lang="en-US" sz="9500">
                <a:solidFill>
                  <a:srgbClr val="404040"/>
                </a:solidFill>
                <a:latin typeface="Six Caps"/>
                <a:ea typeface="Six Caps"/>
                <a:cs typeface="Six Caps"/>
                <a:sym typeface="Six Caps"/>
              </a:rPr>
              <a:t>dviganje</a:t>
            </a:r>
          </a:p>
          <a:p>
            <a:pPr algn="l">
              <a:lnSpc>
                <a:spcPts val="8550"/>
              </a:lnSpc>
            </a:pPr>
            <a:r>
              <a:rPr lang="en-US" sz="9500">
                <a:solidFill>
                  <a:srgbClr val="404040"/>
                </a:solidFill>
                <a:latin typeface="Six Caps"/>
                <a:ea typeface="Six Caps"/>
                <a:cs typeface="Six Caps"/>
                <a:sym typeface="Six Caps"/>
              </a:rPr>
              <a:t>motivacije za branje pri odraslih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985263" y="6815153"/>
            <a:ext cx="4541381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79"/>
              </a:lnSpc>
            </a:pPr>
            <a:r>
              <a:rPr lang="en-US" sz="120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Strokovno srečanje Društva bibliotekarjev Gorenjske</a:t>
            </a:r>
          </a:p>
          <a:p>
            <a:pPr algn="r">
              <a:lnSpc>
                <a:spcPts val="1679"/>
              </a:lnSpc>
            </a:pPr>
            <a:r>
              <a:rPr lang="en-US" sz="120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25 januar 2025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403849" cy="7315200"/>
          </a:xfrm>
          <a:custGeom>
            <a:avLst/>
            <a:gdLst/>
            <a:ahLst/>
            <a:cxnLst/>
            <a:rect l="l" t="t" r="r" b="b"/>
            <a:pathLst>
              <a:path w="2403849" h="7315200">
                <a:moveTo>
                  <a:pt x="0" y="0"/>
                </a:moveTo>
                <a:lnTo>
                  <a:pt x="2403849" y="0"/>
                </a:lnTo>
                <a:lnTo>
                  <a:pt x="2403849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l="-84447" r="-1842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838358" y="399630"/>
            <a:ext cx="6539036" cy="6412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040"/>
              </a:lnSpc>
            </a:pP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Spodbujajte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jih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,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da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berejo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otrokom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in z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otroki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,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dokler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si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otroci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tega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želijo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(ne,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ko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znajo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brati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) in </a:t>
            </a:r>
          </a:p>
          <a:p>
            <a:pPr algn="l">
              <a:lnSpc>
                <a:spcPts val="2040"/>
              </a:lnSpc>
            </a:pP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da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so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zgled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z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lastnim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vedenjem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-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najboljši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dejavnik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za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vzgojo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vseživljenjskega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bralca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  <a:p>
            <a:pPr algn="l">
              <a:lnSpc>
                <a:spcPts val="2040"/>
              </a:lnSpc>
            </a:pPr>
            <a:endParaRPr/>
          </a:p>
          <a:p>
            <a:pPr>
              <a:lnSpc>
                <a:spcPts val="2040"/>
              </a:lnSpc>
            </a:pPr>
            <a:r>
              <a:rPr lang="en-US" sz="1600" i="1" dirty="0" smtClean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45 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%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bralcev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svojo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ljubezen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do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branja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pripisuje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domačemu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okolju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; 16 %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vpliv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vrstnikov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;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vpliv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šole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v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zadnjih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petih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letih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zmanjšal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za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skoraj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10 </a:t>
            </a:r>
            <a:r>
              <a:rPr lang="en-US" sz="1600" i="1" dirty="0" smtClean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%.</a:t>
            </a:r>
            <a:r>
              <a:rPr lang="sl-SI" sz="1600" i="1" dirty="0" smtClean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sl-SI" sz="1400" i="1" dirty="0" smtClean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(</a:t>
            </a:r>
            <a:r>
              <a:rPr lang="en-US" sz="1400" i="1" dirty="0" err="1" smtClean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KiB</a:t>
            </a:r>
            <a:r>
              <a:rPr lang="en-US" sz="1400" i="1" dirty="0" smtClean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400" i="1" dirty="0" smtClean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VII</a:t>
            </a:r>
            <a:r>
              <a:rPr lang="sl-SI" sz="1400" i="1" dirty="0" smtClean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, 2024)</a:t>
            </a:r>
            <a:endParaRPr lang="en-US" sz="1400" i="1" dirty="0">
              <a:solidFill>
                <a:srgbClr val="404040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  <a:p>
            <a:pPr algn="l">
              <a:lnSpc>
                <a:spcPts val="2040"/>
              </a:lnSpc>
            </a:pPr>
            <a:endParaRPr/>
          </a:p>
          <a:p>
            <a:pPr algn="l">
              <a:lnSpc>
                <a:spcPts val="2040"/>
              </a:lnSpc>
            </a:pPr>
            <a:endParaRPr/>
          </a:p>
          <a:p>
            <a:pPr algn="l">
              <a:lnSpc>
                <a:spcPts val="2040"/>
              </a:lnSpc>
            </a:pP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Ozaveščajte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jih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o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pomenu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gradnje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domače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knjižnice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za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uspeh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njihovih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otrok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.</a:t>
            </a:r>
          </a:p>
          <a:p>
            <a:pPr algn="l">
              <a:lnSpc>
                <a:spcPts val="2040"/>
              </a:lnSpc>
            </a:pPr>
            <a:endParaRPr/>
          </a:p>
          <a:p>
            <a:pPr>
              <a:lnSpc>
                <a:spcPts val="2040"/>
              </a:lnSpc>
            </a:pP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Vzgoja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v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gospodinjstvu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brez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knjig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v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primerjavi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z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vzgojo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v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gospodinjstvu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s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knjižnico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s 500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knjigami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na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doseženo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stopnjo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izobrazbe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vpliva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podobno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,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kot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če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bi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imel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otrok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doma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komajda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pismene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starše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(3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leta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izobraževanja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) v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primerjavi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s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starši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z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univerzitetno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izobrazbo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(15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ali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16 let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izobraževanja</a:t>
            </a:r>
            <a:r>
              <a:rPr lang="en-US" sz="1600" i="1" dirty="0" smtClean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).</a:t>
            </a:r>
            <a:r>
              <a:rPr lang="sl-SI" sz="1600" i="1" dirty="0" smtClean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sl-SI" sz="1400" i="1" dirty="0" smtClean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(</a:t>
            </a:r>
            <a:r>
              <a:rPr lang="en-US" sz="1400" i="1" dirty="0" err="1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Sikora</a:t>
            </a:r>
            <a:r>
              <a:rPr lang="en-US" sz="1400" i="1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, J., Evans, M.D.R., Kelley, J. (2019</a:t>
            </a:r>
            <a:r>
              <a:rPr lang="en-US" sz="1400" i="1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)</a:t>
            </a:r>
            <a:r>
              <a:rPr lang="sl-SI" sz="1400" i="1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)</a:t>
            </a:r>
            <a:endParaRPr lang="en-US" sz="1400" i="1" dirty="0">
              <a:solidFill>
                <a:srgbClr val="404040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  <a:p>
            <a:pPr algn="l">
              <a:lnSpc>
                <a:spcPts val="2040"/>
              </a:lnSpc>
            </a:pPr>
            <a:endParaRPr/>
          </a:p>
          <a:p>
            <a:pPr algn="l">
              <a:lnSpc>
                <a:spcPts val="2040"/>
              </a:lnSpc>
            </a:pPr>
            <a:endParaRPr/>
          </a:p>
          <a:p>
            <a:pPr algn="l">
              <a:lnSpc>
                <a:spcPts val="2040"/>
              </a:lnSpc>
            </a:pP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Spodbujajte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jih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k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uporabi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e-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knjig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in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zvočnih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knjig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-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</a:p>
          <a:p>
            <a:pPr algn="l">
              <a:lnSpc>
                <a:spcPts val="2040"/>
              </a:lnSpc>
            </a:pP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kakšne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so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njihove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prednosti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za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nekoga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,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ki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ni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vešč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jezika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</a:p>
          <a:p>
            <a:pPr algn="l">
              <a:lnSpc>
                <a:spcPts val="2040"/>
              </a:lnSpc>
            </a:pP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ali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ima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učne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težave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(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nima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700" dirty="0" err="1" smtClean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konce</a:t>
            </a:r>
            <a:r>
              <a:rPr lang="sl-SI" sz="1700" dirty="0" smtClean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nt</a:t>
            </a:r>
            <a:r>
              <a:rPr lang="en-US" sz="1700" dirty="0" err="1" smtClean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racije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, se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boji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priti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v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knjižnico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...)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ali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zdravstvene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težave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(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ki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npr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.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slabo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vidi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).</a:t>
            </a:r>
          </a:p>
          <a:p>
            <a:pPr algn="l">
              <a:lnSpc>
                <a:spcPts val="2040"/>
              </a:lnSpc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403849" cy="7315200"/>
          </a:xfrm>
          <a:custGeom>
            <a:avLst/>
            <a:gdLst/>
            <a:ahLst/>
            <a:cxnLst/>
            <a:rect l="l" t="t" r="r" b="b"/>
            <a:pathLst>
              <a:path w="2403849" h="7315200">
                <a:moveTo>
                  <a:pt x="0" y="0"/>
                </a:moveTo>
                <a:lnTo>
                  <a:pt x="2403849" y="0"/>
                </a:lnTo>
                <a:lnTo>
                  <a:pt x="2403849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l="-84447" r="-1842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639979" y="266700"/>
            <a:ext cx="6523101" cy="6668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040"/>
              </a:lnSpc>
            </a:pP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Spodbujajte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jih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,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da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v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svojem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krogu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prijateljev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in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znancev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poiščejo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nekoga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,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ki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rad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bere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,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ali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da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si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najdejo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“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bralnega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prijatelja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”</a:t>
            </a:r>
          </a:p>
          <a:p>
            <a:pPr algn="l">
              <a:lnSpc>
                <a:spcPts val="2040"/>
              </a:lnSpc>
            </a:pP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Tako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bodo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verjetneje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tudi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sami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v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roke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vzeli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knjigo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(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radovednost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,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izmenjava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mnenj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,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bralna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priporočila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itd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.)</a:t>
            </a:r>
          </a:p>
          <a:p>
            <a:pPr algn="l">
              <a:lnSpc>
                <a:spcPts val="2040"/>
              </a:lnSpc>
            </a:pPr>
            <a:endParaRPr/>
          </a:p>
          <a:p>
            <a:pPr algn="l">
              <a:lnSpc>
                <a:spcPts val="2040"/>
              </a:lnSpc>
            </a:pPr>
            <a:endParaRPr/>
          </a:p>
          <a:p>
            <a:pPr algn="l">
              <a:lnSpc>
                <a:spcPts val="2040"/>
              </a:lnSpc>
            </a:pP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Spodbujajte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jih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k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vključitvi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v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bralno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skupino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, v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kateri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se</a:t>
            </a:r>
            <a:r>
              <a:rPr lang="sl-SI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bodo</a:t>
            </a:r>
            <a:r>
              <a:rPr lang="en-US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dobro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počutili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glede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na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njihovo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kulturo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,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znanje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jezika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,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namen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,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osebno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izkušnjo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</a:p>
          <a:p>
            <a:pPr algn="l">
              <a:lnSpc>
                <a:spcPts val="2040"/>
              </a:lnSpc>
            </a:pP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(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npr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. v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Angliji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bralne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skupine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za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priseljence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,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ki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berejo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slikanice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brez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besedila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;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skupine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za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glasno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in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lahko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branje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) </a:t>
            </a:r>
          </a:p>
          <a:p>
            <a:pPr algn="l">
              <a:lnSpc>
                <a:spcPts val="2040"/>
              </a:lnSpc>
            </a:pPr>
            <a:endParaRPr/>
          </a:p>
          <a:p>
            <a:pPr algn="l">
              <a:lnSpc>
                <a:spcPts val="2040"/>
              </a:lnSpc>
            </a:pP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Odrasli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se v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bralne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skupine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vključujejo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tudi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iz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različnih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drugih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razlogov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,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ki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niso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neposredno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povezani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z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izkušnjo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branja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: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mladostniki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,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da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bi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prek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pogovora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z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drugimi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bolje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razumeli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sebe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in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družbo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;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starejši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zaradi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premagovanja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občutkov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osamljenosti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;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odrasli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različnih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generacij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,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da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bi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izmenjevali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izkušnje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in se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tako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učili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drug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od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drugega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;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posamezniki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z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različnimi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življenjskimi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izzivi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,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da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bi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premagali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osebno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stigmo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in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duševne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stiske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;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priseljenci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,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da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bi se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bolje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naučili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jezika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in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bolje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razumeli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okolje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, v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katerega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so se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priselili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1600" i="1" dirty="0" err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itn</a:t>
            </a:r>
            <a:r>
              <a:rPr lang="en-US" sz="1600" i="1" dirty="0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.</a:t>
            </a:r>
          </a:p>
          <a:p>
            <a:pPr algn="l">
              <a:lnSpc>
                <a:spcPts val="2040"/>
              </a:lnSpc>
            </a:pPr>
            <a:endParaRPr/>
          </a:p>
          <a:p>
            <a:pPr algn="l">
              <a:lnSpc>
                <a:spcPts val="2040"/>
              </a:lnSpc>
            </a:pPr>
            <a:endParaRPr/>
          </a:p>
          <a:p>
            <a:pPr algn="l">
              <a:lnSpc>
                <a:spcPts val="2040"/>
              </a:lnSpc>
            </a:pP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in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bo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izvajana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v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okolju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,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kjer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živijo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in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delajo</a:t>
            </a:r>
            <a:endParaRPr lang="en-US" sz="1700" dirty="0">
              <a:solidFill>
                <a:srgbClr val="404040"/>
              </a:solidFill>
              <a:latin typeface="Poppins Light Bold"/>
              <a:ea typeface="Poppins Light Bold"/>
              <a:cs typeface="Poppins Light Bold"/>
              <a:sym typeface="Poppins Light Bold"/>
            </a:endParaRPr>
          </a:p>
          <a:p>
            <a:pPr algn="l">
              <a:lnSpc>
                <a:spcPts val="2040"/>
              </a:lnSpc>
            </a:pP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(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kot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primer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bralne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skupine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v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domovih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za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starejše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,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zavod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Korak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,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Sonček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,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bralne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skupine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v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podjetjih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ipd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.).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403849" cy="7315200"/>
          </a:xfrm>
          <a:custGeom>
            <a:avLst/>
            <a:gdLst/>
            <a:ahLst/>
            <a:cxnLst/>
            <a:rect l="l" t="t" r="r" b="b"/>
            <a:pathLst>
              <a:path w="2403849" h="7315200">
                <a:moveTo>
                  <a:pt x="0" y="0"/>
                </a:moveTo>
                <a:lnTo>
                  <a:pt x="2403849" y="0"/>
                </a:lnTo>
                <a:lnTo>
                  <a:pt x="2403849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l="-84447" r="-1842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876536" y="1228708"/>
            <a:ext cx="6500858" cy="4873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040"/>
              </a:lnSpc>
            </a:pPr>
            <a:r>
              <a:rPr lang="sl-SI" sz="2000" b="1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KOT KNJIŽNICA</a:t>
            </a:r>
          </a:p>
          <a:p>
            <a:pPr algn="l">
              <a:lnSpc>
                <a:spcPts val="2040"/>
              </a:lnSpc>
            </a:pPr>
            <a:endParaRPr lang="sl-SI" sz="1700" dirty="0" smtClean="0">
              <a:solidFill>
                <a:srgbClr val="404040"/>
              </a:solidFill>
              <a:latin typeface="Poppins Light Bold"/>
              <a:ea typeface="Poppins Light Bold"/>
              <a:cs typeface="Poppins Light Bold"/>
              <a:sym typeface="Poppins Light Bold"/>
            </a:endParaRPr>
          </a:p>
          <a:p>
            <a:pPr algn="l">
              <a:lnSpc>
                <a:spcPts val="2040"/>
              </a:lnSpc>
            </a:pPr>
            <a:r>
              <a:rPr lang="en-US" sz="1700" dirty="0" err="1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Ponudite</a:t>
            </a:r>
            <a:r>
              <a:rPr lang="en-US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programe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in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dogodke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,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ki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niso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neposredno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povezani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z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branjem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(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digitalno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opismenjevanje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,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vrtnarski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krožek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,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zdravstveni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kotički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...).</a:t>
            </a:r>
          </a:p>
          <a:p>
            <a:pPr algn="l">
              <a:lnSpc>
                <a:spcPts val="2040"/>
              </a:lnSpc>
            </a:pPr>
            <a:endParaRPr/>
          </a:p>
          <a:p>
            <a:pPr algn="l">
              <a:lnSpc>
                <a:spcPts val="2040"/>
              </a:lnSpc>
            </a:pP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Programi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za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spodbujanje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družinske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pismenosti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od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0 let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dalje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(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Beremo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z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dojenčki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in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malčki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, BIPS, </a:t>
            </a:r>
            <a:r>
              <a:rPr lang="en-US" sz="1700" dirty="0" err="1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programi</a:t>
            </a:r>
            <a:r>
              <a:rPr lang="en-US" sz="17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DP), </a:t>
            </a:r>
            <a:endParaRPr lang="sl-SI" sz="1700" dirty="0" smtClean="0">
              <a:solidFill>
                <a:srgbClr val="40404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>
              <a:lnSpc>
                <a:spcPts val="2040"/>
              </a:lnSpc>
            </a:pPr>
            <a:r>
              <a:rPr lang="en-US" sz="1700" dirty="0" err="1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kjer</a:t>
            </a:r>
            <a:r>
              <a:rPr lang="en-US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sl-SI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morajo </a:t>
            </a:r>
            <a:r>
              <a:rPr lang="en-US" sz="1700" dirty="0" err="1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starši</a:t>
            </a:r>
            <a:r>
              <a:rPr lang="en-US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aktivno</a:t>
            </a:r>
            <a:r>
              <a:rPr lang="en-US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sodel</a:t>
            </a:r>
            <a:r>
              <a:rPr lang="sl-SI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ovati skupaj z otroki</a:t>
            </a:r>
            <a:r>
              <a:rPr lang="sl-SI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.</a:t>
            </a:r>
          </a:p>
          <a:p>
            <a:pPr algn="l">
              <a:lnSpc>
                <a:spcPts val="2040"/>
              </a:lnSpc>
            </a:pPr>
            <a:r>
              <a:rPr lang="sl-SI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</a:p>
          <a:p>
            <a:pPr algn="l">
              <a:lnSpc>
                <a:spcPts val="2040"/>
              </a:lnSpc>
            </a:pPr>
            <a:r>
              <a:rPr lang="sl-SI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T</a:t>
            </a:r>
            <a:r>
              <a:rPr lang="sl-SI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udi aktivno sodelovanje z zdravstvenimi ustanovami (</a:t>
            </a:r>
            <a:r>
              <a:rPr lang="sl-SI" sz="1700" i="1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šola za starše, patronažna služba, pediatri</a:t>
            </a:r>
            <a:r>
              <a:rPr lang="sl-SI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), vrtci in šolami - za vzgojo staršev.</a:t>
            </a:r>
            <a:endParaRPr lang="en-US" sz="1700" dirty="0">
              <a:solidFill>
                <a:srgbClr val="404040"/>
              </a:solidFill>
              <a:latin typeface="Poppins Light Bold"/>
              <a:ea typeface="Poppins Light Bold"/>
              <a:cs typeface="Poppins Light Bold"/>
              <a:sym typeface="Poppins Light Bold"/>
            </a:endParaRPr>
          </a:p>
          <a:p>
            <a:pPr algn="l">
              <a:lnSpc>
                <a:spcPts val="2040"/>
              </a:lnSpc>
            </a:pPr>
            <a:endParaRPr/>
          </a:p>
          <a:p>
            <a:pPr algn="l">
              <a:lnSpc>
                <a:spcPts val="2040"/>
              </a:lnSpc>
            </a:pP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Ponudba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knjig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v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različnih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jezikih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skupnosti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in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za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različne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ciljne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skupine</a:t>
            </a:r>
            <a:r>
              <a:rPr lang="en-US" sz="17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.</a:t>
            </a:r>
          </a:p>
          <a:p>
            <a:pPr algn="l">
              <a:lnSpc>
                <a:spcPts val="2040"/>
              </a:lnSpc>
            </a:pPr>
            <a:endParaRPr/>
          </a:p>
          <a:p>
            <a:pPr algn="l">
              <a:lnSpc>
                <a:spcPts val="2040"/>
              </a:lnSpc>
            </a:pPr>
            <a:endParaRPr/>
          </a:p>
          <a:p>
            <a:pPr algn="l">
              <a:lnSpc>
                <a:spcPts val="2040"/>
              </a:lnSpc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403849" cy="7315200"/>
          </a:xfrm>
          <a:custGeom>
            <a:avLst/>
            <a:gdLst/>
            <a:ahLst/>
            <a:cxnLst/>
            <a:rect l="l" t="t" r="r" b="b"/>
            <a:pathLst>
              <a:path w="2403849" h="7315200">
                <a:moveTo>
                  <a:pt x="0" y="0"/>
                </a:moveTo>
                <a:lnTo>
                  <a:pt x="2403849" y="0"/>
                </a:lnTo>
                <a:lnTo>
                  <a:pt x="2403849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l="-84447" r="-1842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947974" y="1943088"/>
            <a:ext cx="6199075" cy="4201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1700" b="1" dirty="0" err="1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Bodite</a:t>
            </a:r>
            <a:r>
              <a:rPr lang="en-US" sz="1700" b="1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b="1" dirty="0" err="1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sami</a:t>
            </a:r>
            <a:r>
              <a:rPr lang="en-US" sz="1700" b="1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b="1" dirty="0" err="1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vir</a:t>
            </a:r>
            <a:r>
              <a:rPr lang="en-US" sz="1700" b="1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b="1" dirty="0" err="1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navdiha</a:t>
            </a:r>
            <a:r>
              <a:rPr lang="en-US" sz="1700" b="1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in </a:t>
            </a:r>
            <a:r>
              <a:rPr lang="en-US" sz="1700" b="1" dirty="0" err="1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navdušenja</a:t>
            </a:r>
            <a:r>
              <a:rPr lang="en-US" sz="1700" b="1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b="1" dirty="0" err="1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nad</a:t>
            </a:r>
            <a:r>
              <a:rPr lang="en-US" sz="1700" b="1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b="1" dirty="0" err="1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branjem</a:t>
            </a:r>
            <a:r>
              <a:rPr lang="en-US" sz="1700" b="1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:</a:t>
            </a:r>
          </a:p>
          <a:p>
            <a:pPr marL="367031" lvl="1" indent="-183515">
              <a:spcAft>
                <a:spcPts val="600"/>
              </a:spcAft>
              <a:buFont typeface="Arial"/>
              <a:buChar char="•"/>
            </a:pPr>
            <a:r>
              <a:rPr lang="en-US" sz="1700" dirty="0" err="1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dobro</a:t>
            </a:r>
            <a:r>
              <a:rPr lang="en-US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bodite</a:t>
            </a:r>
            <a:r>
              <a:rPr lang="en-US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seznanjeni</a:t>
            </a:r>
            <a:r>
              <a:rPr lang="en-US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z </a:t>
            </a:r>
            <a:r>
              <a:rPr lang="en-US" sz="1700" dirty="0" err="1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literarno</a:t>
            </a:r>
            <a:r>
              <a:rPr lang="en-US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krajino</a:t>
            </a:r>
            <a:r>
              <a:rPr lang="en-US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in </a:t>
            </a:r>
            <a:r>
              <a:rPr lang="en-US" sz="1700" dirty="0" err="1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ponudbo</a:t>
            </a:r>
            <a:r>
              <a:rPr lang="en-US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založb</a:t>
            </a:r>
            <a:r>
              <a:rPr lang="en-US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vseh</a:t>
            </a:r>
            <a:r>
              <a:rPr lang="en-US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žanrov</a:t>
            </a:r>
            <a:r>
              <a:rPr lang="en-US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,</a:t>
            </a:r>
          </a:p>
          <a:p>
            <a:pPr marL="367031" lvl="1" indent="-183515">
              <a:spcAft>
                <a:spcPts val="600"/>
              </a:spcAft>
              <a:buFont typeface="Arial"/>
              <a:buChar char="•"/>
            </a:pPr>
            <a:r>
              <a:rPr lang="en-US" sz="1700" dirty="0" err="1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delite</a:t>
            </a:r>
            <a:r>
              <a:rPr lang="en-US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svoje</a:t>
            </a:r>
            <a:r>
              <a:rPr lang="en-US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navdušenje</a:t>
            </a:r>
            <a:r>
              <a:rPr lang="en-US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nad</a:t>
            </a:r>
            <a:r>
              <a:rPr lang="en-US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prebranimi</a:t>
            </a:r>
            <a:r>
              <a:rPr lang="en-US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knjigami</a:t>
            </a:r>
            <a:r>
              <a:rPr lang="en-US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z </a:t>
            </a:r>
            <a:r>
              <a:rPr lang="en-US" sz="1700" dirty="0" err="1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domačimi</a:t>
            </a:r>
            <a:r>
              <a:rPr lang="en-US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, </a:t>
            </a:r>
            <a:r>
              <a:rPr lang="en-US" sz="1700" dirty="0" err="1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znanci</a:t>
            </a:r>
            <a:r>
              <a:rPr lang="en-US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, </a:t>
            </a:r>
            <a:r>
              <a:rPr lang="en-US" sz="1700" dirty="0" err="1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prijatelji</a:t>
            </a:r>
            <a:r>
              <a:rPr lang="en-US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in </a:t>
            </a:r>
            <a:r>
              <a:rPr lang="en-US" sz="1700" dirty="0" err="1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obiskovalci</a:t>
            </a:r>
            <a:r>
              <a:rPr lang="en-US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knjižnice</a:t>
            </a:r>
            <a:r>
              <a:rPr lang="en-US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,</a:t>
            </a:r>
          </a:p>
          <a:p>
            <a:pPr marL="367031" lvl="1" indent="-183515">
              <a:spcAft>
                <a:spcPts val="600"/>
              </a:spcAft>
              <a:buFont typeface="Arial"/>
              <a:buChar char="•"/>
            </a:pPr>
            <a:r>
              <a:rPr lang="en-US" sz="1700" dirty="0" err="1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nepozabite</a:t>
            </a:r>
            <a:r>
              <a:rPr lang="en-US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tudi</a:t>
            </a:r>
            <a:r>
              <a:rPr lang="en-US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njih</a:t>
            </a:r>
            <a:r>
              <a:rPr lang="en-US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vprašati</a:t>
            </a:r>
            <a:r>
              <a:rPr lang="en-US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za</a:t>
            </a:r>
            <a:r>
              <a:rPr lang="en-US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nasvet</a:t>
            </a:r>
            <a:r>
              <a:rPr lang="en-US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ali</a:t>
            </a:r>
            <a:r>
              <a:rPr lang="en-US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priporočilo</a:t>
            </a:r>
            <a:r>
              <a:rPr lang="en-US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,</a:t>
            </a:r>
          </a:p>
          <a:p>
            <a:pPr marL="367031" lvl="1" indent="-183515">
              <a:spcAft>
                <a:spcPts val="600"/>
              </a:spcAft>
              <a:buFont typeface="Arial"/>
              <a:buChar char="•"/>
            </a:pPr>
            <a:r>
              <a:rPr lang="sl-SI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obiskujte literarne prireditve (predvsem v domačem kraju in domači knjižnici),</a:t>
            </a:r>
          </a:p>
          <a:p>
            <a:pPr marL="367031" lvl="1" indent="-183515">
              <a:spcAft>
                <a:spcPts val="600"/>
              </a:spcAft>
              <a:buFont typeface="Arial"/>
              <a:buChar char="•"/>
            </a:pPr>
            <a:r>
              <a:rPr lang="sl-SI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včlanite se </a:t>
            </a:r>
            <a:r>
              <a:rPr lang="sl-SI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v bralno skupino</a:t>
            </a:r>
            <a:r>
              <a:rPr lang="sl-SI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ali celo prevzemite vodenje,</a:t>
            </a:r>
          </a:p>
          <a:p>
            <a:pPr marL="367031" lvl="1" indent="-183515">
              <a:spcAft>
                <a:spcPts val="600"/>
              </a:spcAft>
              <a:buFont typeface="Arial"/>
              <a:buChar char="•"/>
            </a:pPr>
            <a:r>
              <a:rPr lang="en-US" sz="1700" dirty="0" err="1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berite</a:t>
            </a:r>
            <a:r>
              <a:rPr lang="en-US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na</a:t>
            </a:r>
            <a:r>
              <a:rPr lang="en-US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javnem</a:t>
            </a:r>
            <a:r>
              <a:rPr lang="en-US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mestu</a:t>
            </a:r>
            <a:r>
              <a:rPr lang="en-US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(v </a:t>
            </a:r>
            <a:r>
              <a:rPr lang="en-US" sz="1700" dirty="0" err="1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zdravstveni</a:t>
            </a:r>
            <a:r>
              <a:rPr lang="en-US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ambulanti</a:t>
            </a:r>
            <a:r>
              <a:rPr lang="en-US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, </a:t>
            </a:r>
            <a:r>
              <a:rPr lang="en-US" sz="1700" dirty="0" err="1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na</a:t>
            </a:r>
            <a:r>
              <a:rPr lang="en-US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javnem</a:t>
            </a:r>
            <a:r>
              <a:rPr lang="en-US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prevozu</a:t>
            </a:r>
            <a:r>
              <a:rPr lang="en-US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, v </a:t>
            </a:r>
            <a:r>
              <a:rPr lang="en-US" sz="1700" dirty="0" err="1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kavarni</a:t>
            </a:r>
            <a:r>
              <a:rPr lang="en-US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...)</a:t>
            </a:r>
            <a:r>
              <a:rPr lang="sl-SI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,</a:t>
            </a:r>
            <a:endParaRPr lang="en-US" sz="1700" dirty="0" smtClean="0">
              <a:solidFill>
                <a:srgbClr val="404040"/>
              </a:solidFill>
              <a:latin typeface="Poppins Light Bold"/>
              <a:ea typeface="Poppins Light Bold"/>
              <a:cs typeface="Poppins Light Bold"/>
              <a:sym typeface="Poppins Light Bold"/>
            </a:endParaRPr>
          </a:p>
          <a:p>
            <a:pPr marL="367031" lvl="1" indent="-183515">
              <a:spcAft>
                <a:spcPts val="600"/>
              </a:spcAft>
              <a:buFont typeface="Arial"/>
              <a:buChar char="•"/>
            </a:pPr>
            <a:r>
              <a:rPr lang="en-US" sz="1700" dirty="0" err="1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pokažite</a:t>
            </a:r>
            <a:r>
              <a:rPr lang="en-US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svoje</a:t>
            </a:r>
            <a:r>
              <a:rPr lang="en-US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navdušenje</a:t>
            </a:r>
            <a:r>
              <a:rPr lang="en-US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nad</a:t>
            </a:r>
            <a:r>
              <a:rPr lang="en-US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branjem</a:t>
            </a:r>
            <a:r>
              <a:rPr lang="en-US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na</a:t>
            </a:r>
            <a:r>
              <a:rPr lang="en-US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družbenih</a:t>
            </a:r>
            <a:r>
              <a:rPr lang="en-US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700" dirty="0" err="1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omrežjih</a:t>
            </a:r>
            <a:r>
              <a:rPr lang="en-US" sz="1700" dirty="0" smtClean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...</a:t>
            </a:r>
            <a:endParaRPr lang="en-US" sz="1700" dirty="0">
              <a:solidFill>
                <a:srgbClr val="404040"/>
              </a:solidFill>
              <a:latin typeface="Poppins Light Bold"/>
              <a:ea typeface="Poppins Light Bold"/>
              <a:cs typeface="Poppins Light Bold"/>
              <a:sym typeface="Poppins Light Bol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76536" y="657204"/>
            <a:ext cx="19992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6000" dirty="0" smtClean="0">
                <a:solidFill>
                  <a:srgbClr val="404040"/>
                </a:solidFill>
                <a:latin typeface="Six Caps"/>
                <a:ea typeface="Six Caps"/>
                <a:cs typeface="Six Caps"/>
                <a:sym typeface="Six Caps"/>
              </a:rPr>
              <a:t>Predvsem pa</a:t>
            </a:r>
            <a:endParaRPr lang="en-US" sz="6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403849" cy="7315200"/>
          </a:xfrm>
          <a:custGeom>
            <a:avLst/>
            <a:gdLst/>
            <a:ahLst/>
            <a:cxnLst/>
            <a:rect l="l" t="t" r="r" b="b"/>
            <a:pathLst>
              <a:path w="2403849" h="7315200">
                <a:moveTo>
                  <a:pt x="0" y="0"/>
                </a:moveTo>
                <a:lnTo>
                  <a:pt x="2403849" y="0"/>
                </a:lnTo>
                <a:lnTo>
                  <a:pt x="2403849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8162" r="-17816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974743" y="254204"/>
            <a:ext cx="6453785" cy="845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540"/>
              </a:lnSpc>
            </a:pPr>
            <a:r>
              <a:rPr lang="en-US" sz="6000" dirty="0">
                <a:solidFill>
                  <a:srgbClr val="404040"/>
                </a:solidFill>
                <a:latin typeface="Six Caps"/>
                <a:ea typeface="Six Caps"/>
                <a:cs typeface="Six Caps"/>
                <a:sym typeface="Six Caps"/>
              </a:rPr>
              <a:t>VIRI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974743" y="1193143"/>
            <a:ext cx="6047337" cy="6181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Blyseth</a:t>
            </a:r>
            <a:r>
              <a:rPr lang="en-US" sz="15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, A. R. (2015). A Phenomenological Study of Adult Reading Motivation. Liberty University Digital Commons. </a:t>
            </a:r>
          </a:p>
          <a:p>
            <a:pPr algn="l">
              <a:lnSpc>
                <a:spcPts val="1800"/>
              </a:lnSpc>
            </a:pPr>
            <a:r>
              <a:rPr lang="en-US" sz="15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  <a:hlinkClick r:id="rId3" tooltip="https://core.ac.uk/download/pdf/58826458.pdf"/>
              </a:rPr>
              <a:t>https://core.ac.uk/download/pdf/58826458.pdf</a:t>
            </a:r>
          </a:p>
          <a:p>
            <a:pPr algn="l">
              <a:lnSpc>
                <a:spcPts val="1800"/>
              </a:lnSpc>
            </a:pPr>
            <a:endParaRPr/>
          </a:p>
          <a:p>
            <a:pPr algn="l">
              <a:lnSpc>
                <a:spcPts val="1800"/>
              </a:lnSpc>
            </a:pPr>
            <a:r>
              <a:rPr lang="en-US" sz="15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Gerčar</a:t>
            </a:r>
            <a:r>
              <a:rPr lang="en-US" sz="15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, J., </a:t>
            </a:r>
            <a:r>
              <a:rPr lang="en-US" sz="15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Kovač</a:t>
            </a:r>
            <a:r>
              <a:rPr lang="en-US" sz="15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, M., </a:t>
            </a:r>
            <a:r>
              <a:rPr lang="en-US" sz="15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Blatnik</a:t>
            </a:r>
            <a:r>
              <a:rPr lang="en-US" sz="15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, A. in </a:t>
            </a:r>
            <a:r>
              <a:rPr lang="en-US" sz="15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Rugelj</a:t>
            </a:r>
            <a:r>
              <a:rPr lang="en-US" sz="15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, S. (2024). </a:t>
            </a:r>
            <a:r>
              <a:rPr lang="en-US" sz="15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Knjiga</a:t>
            </a:r>
            <a:r>
              <a:rPr lang="en-US" sz="15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in </a:t>
            </a:r>
            <a:r>
              <a:rPr lang="en-US" sz="15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bralci</a:t>
            </a:r>
            <a:r>
              <a:rPr lang="en-US" sz="15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VII. </a:t>
            </a:r>
            <a:r>
              <a:rPr lang="en-US" sz="15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Bralna</a:t>
            </a:r>
            <a:r>
              <a:rPr lang="en-US" sz="15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5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kultura</a:t>
            </a:r>
            <a:r>
              <a:rPr lang="en-US" sz="15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in </a:t>
            </a:r>
            <a:r>
              <a:rPr lang="en-US" sz="15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nakupovanje</a:t>
            </a:r>
            <a:r>
              <a:rPr lang="en-US" sz="15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15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knjig</a:t>
            </a:r>
            <a:r>
              <a:rPr lang="en-US" sz="15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v </a:t>
            </a:r>
            <a:r>
              <a:rPr lang="en-US" sz="15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Sloveniji</a:t>
            </a:r>
            <a:r>
              <a:rPr lang="en-US" sz="15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v </a:t>
            </a:r>
            <a:r>
              <a:rPr lang="en-US" sz="15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letu</a:t>
            </a:r>
            <a:r>
              <a:rPr lang="en-US" sz="15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2024. </a:t>
            </a:r>
            <a:r>
              <a:rPr lang="en-US" sz="15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UMco</a:t>
            </a:r>
            <a:r>
              <a:rPr lang="en-US" sz="15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.</a:t>
            </a:r>
          </a:p>
          <a:p>
            <a:pPr algn="l">
              <a:lnSpc>
                <a:spcPts val="1800"/>
              </a:lnSpc>
            </a:pPr>
            <a:endParaRPr/>
          </a:p>
          <a:p>
            <a:pPr algn="l">
              <a:lnSpc>
                <a:spcPts val="1800"/>
              </a:lnSpc>
            </a:pPr>
            <a:r>
              <a:rPr lang="en-US" sz="15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The Reading Agency (2015). The impact of Reading for Pleasure and Empowerment. </a:t>
            </a:r>
          </a:p>
          <a:p>
            <a:pPr algn="l">
              <a:lnSpc>
                <a:spcPts val="1800"/>
              </a:lnSpc>
            </a:pPr>
            <a:r>
              <a:rPr lang="en-US" sz="15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  <a:hlinkClick r:id="rId4" tooltip="https://readingagency.org.uk/wp-content/uploads/2024/06/The-Impact-of-Reading-for-Pleasure-and-Empowerment.pdf"/>
              </a:rPr>
              <a:t>https://readingagency.org.uk/wp-content/uploads/2024/06/The-  Impact-of-Reading-for-Pleasure-and-Empowerment.pdf</a:t>
            </a:r>
          </a:p>
          <a:p>
            <a:pPr algn="l">
              <a:lnSpc>
                <a:spcPts val="1800"/>
              </a:lnSpc>
            </a:pPr>
            <a:endParaRPr/>
          </a:p>
          <a:p>
            <a:pPr algn="just">
              <a:lnSpc>
                <a:spcPts val="1800"/>
              </a:lnSpc>
            </a:pPr>
            <a:r>
              <a:rPr lang="en-US" sz="15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Schutte</a:t>
            </a:r>
            <a:r>
              <a:rPr lang="en-US" sz="15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, N. S. in </a:t>
            </a:r>
            <a:r>
              <a:rPr lang="en-US" sz="15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Malouff</a:t>
            </a:r>
            <a:r>
              <a:rPr lang="en-US" sz="15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, J. M. (2007). Dimensions of reading motivation: Development of an adult reading motivation scale. Reading Psychology, 28(5), 469–489. </a:t>
            </a:r>
          </a:p>
          <a:p>
            <a:pPr algn="just">
              <a:lnSpc>
                <a:spcPts val="1800"/>
              </a:lnSpc>
            </a:pPr>
            <a:r>
              <a:rPr lang="en-US" sz="15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  <a:hlinkClick r:id="rId5" tooltip="https://www.academia.edu/22781520/Dimensions_of_Reading_Motivation_Development_of_an_Adult_Reading_Motivation_Scale"/>
              </a:rPr>
              <a:t>https://www.academia.edu/22781520/Dimensions_of_Reading_Motivation_Development_of_an_Adult_Reading_Motivation_Scale</a:t>
            </a:r>
          </a:p>
          <a:p>
            <a:pPr algn="just">
              <a:lnSpc>
                <a:spcPts val="1800"/>
              </a:lnSpc>
            </a:pPr>
            <a:endParaRPr/>
          </a:p>
          <a:p>
            <a:pPr algn="just">
              <a:lnSpc>
                <a:spcPts val="1800"/>
              </a:lnSpc>
            </a:pPr>
            <a:r>
              <a:rPr lang="en-US" sz="1500" dirty="0" err="1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Sikora</a:t>
            </a:r>
            <a:r>
              <a:rPr lang="en-US" sz="15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, J., Evans, M.D.R., Kelley, J. (2019). Scholarly culture: How books in adolescence enhance adult literacy, numeracy and technology skills in 31 societies. Social Science Research</a:t>
            </a:r>
            <a:r>
              <a:rPr lang="en-US" sz="1500" dirty="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, </a:t>
            </a:r>
            <a:r>
              <a:rPr lang="en-US" sz="15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Vol. 77, 1-15.  </a:t>
            </a:r>
          </a:p>
          <a:p>
            <a:pPr algn="just">
              <a:lnSpc>
                <a:spcPts val="1800"/>
              </a:lnSpc>
            </a:pPr>
            <a:r>
              <a:rPr lang="en-US" sz="15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  <a:hlinkClick r:id="rId6" tooltip="https://doi.org/10.1016/j.ssresearch.2018.10.003"/>
              </a:rPr>
              <a:t>https://doi.org/10.1016/j.ssresearch.2018.10.003</a:t>
            </a:r>
            <a:r>
              <a:rPr lang="en-US" sz="1500" dirty="0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</a:p>
          <a:p>
            <a:pPr algn="l">
              <a:lnSpc>
                <a:spcPts val="1800"/>
              </a:lnSpc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9744" y="1136964"/>
            <a:ext cx="8863304" cy="4698533"/>
            <a:chOff x="0" y="0"/>
            <a:chExt cx="4423686" cy="23450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23686" cy="2345044"/>
            </a:xfrm>
            <a:custGeom>
              <a:avLst/>
              <a:gdLst/>
              <a:ahLst/>
              <a:cxnLst/>
              <a:rect l="l" t="t" r="r" b="b"/>
              <a:pathLst>
                <a:path w="4423686" h="2345044">
                  <a:moveTo>
                    <a:pt x="0" y="0"/>
                  </a:moveTo>
                  <a:lnTo>
                    <a:pt x="4423686" y="0"/>
                  </a:lnTo>
                  <a:lnTo>
                    <a:pt x="4423686" y="2345044"/>
                  </a:lnTo>
                  <a:lnTo>
                    <a:pt x="0" y="234504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59744" cy="7315200"/>
            <a:chOff x="0" y="0"/>
            <a:chExt cx="608727" cy="46397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08727" cy="4639733"/>
            </a:xfrm>
            <a:custGeom>
              <a:avLst/>
              <a:gdLst/>
              <a:ahLst/>
              <a:cxnLst/>
              <a:rect l="l" t="t" r="r" b="b"/>
              <a:pathLst>
                <a:path w="608727" h="4639733">
                  <a:moveTo>
                    <a:pt x="0" y="0"/>
                  </a:moveTo>
                  <a:lnTo>
                    <a:pt x="608727" y="0"/>
                  </a:lnTo>
                  <a:lnTo>
                    <a:pt x="608727" y="4639733"/>
                  </a:lnTo>
                  <a:lnTo>
                    <a:pt x="0" y="4639733"/>
                  </a:lnTo>
                  <a:close/>
                </a:path>
              </a:pathLst>
            </a:custGeom>
            <a:solidFill>
              <a:srgbClr val="EBEBE8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4392740" y="4487560"/>
            <a:ext cx="1858417" cy="0"/>
          </a:xfrm>
          <a:prstGeom prst="line">
            <a:avLst/>
          </a:prstGeom>
          <a:ln w="57150" cap="flat">
            <a:solidFill>
              <a:srgbClr val="49608C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6728398" y="6322141"/>
            <a:ext cx="2013872" cy="591037"/>
            <a:chOff x="0" y="0"/>
            <a:chExt cx="2685163" cy="788050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 t="107" b="107"/>
            <a:stretch>
              <a:fillRect/>
            </a:stretch>
          </p:blipFill>
          <p:spPr>
            <a:xfrm>
              <a:off x="0" y="0"/>
              <a:ext cx="2685163" cy="788050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4582018" y="6254181"/>
            <a:ext cx="1479860" cy="658998"/>
            <a:chOff x="0" y="0"/>
            <a:chExt cx="1973147" cy="878663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 t="4618" b="4618"/>
            <a:stretch>
              <a:fillRect/>
            </a:stretch>
          </p:blipFill>
          <p:spPr>
            <a:xfrm>
              <a:off x="0" y="0"/>
              <a:ext cx="1973147" cy="878663"/>
            </a:xfrm>
            <a:prstGeom prst="rect">
              <a:avLst/>
            </a:prstGeom>
          </p:spPr>
        </p:pic>
      </p:grpSp>
      <p:sp>
        <p:nvSpPr>
          <p:cNvPr id="11" name="Freeform 11"/>
          <p:cNvSpPr/>
          <p:nvPr/>
        </p:nvSpPr>
        <p:spPr>
          <a:xfrm>
            <a:off x="1372948" y="6096342"/>
            <a:ext cx="2317267" cy="816837"/>
          </a:xfrm>
          <a:custGeom>
            <a:avLst/>
            <a:gdLst/>
            <a:ahLst/>
            <a:cxnLst/>
            <a:rect l="l" t="t" r="r" b="b"/>
            <a:pathLst>
              <a:path w="2317267" h="816837">
                <a:moveTo>
                  <a:pt x="0" y="0"/>
                </a:moveTo>
                <a:lnTo>
                  <a:pt x="2317266" y="0"/>
                </a:lnTo>
                <a:lnTo>
                  <a:pt x="2317266" y="816837"/>
                </a:lnTo>
                <a:lnTo>
                  <a:pt x="0" y="8168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453506" y="1752281"/>
            <a:ext cx="7736884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99"/>
              </a:lnSpc>
            </a:pPr>
            <a:r>
              <a:rPr lang="sl-SI" sz="9999" dirty="0" smtClean="0">
                <a:solidFill>
                  <a:srgbClr val="404040"/>
                </a:solidFill>
                <a:latin typeface="Six Caps"/>
                <a:ea typeface="Six Caps"/>
                <a:cs typeface="Six Caps"/>
                <a:sym typeface="Six Caps"/>
              </a:rPr>
              <a:t>hvala za pozornost</a:t>
            </a:r>
            <a:r>
              <a:rPr lang="en-US" sz="9999" dirty="0" smtClean="0">
                <a:solidFill>
                  <a:srgbClr val="404040"/>
                </a:solidFill>
                <a:latin typeface="Six Caps"/>
                <a:ea typeface="Six Caps"/>
                <a:cs typeface="Six Caps"/>
                <a:sym typeface="Six Caps"/>
              </a:rPr>
              <a:t>!</a:t>
            </a:r>
            <a:endParaRPr lang="en-US" sz="9999" dirty="0">
              <a:solidFill>
                <a:srgbClr val="404040"/>
              </a:solidFill>
              <a:latin typeface="Six Caps"/>
              <a:ea typeface="Six Caps"/>
              <a:cs typeface="Six Caps"/>
              <a:sym typeface="Six Cap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423742" y="4754260"/>
            <a:ext cx="3935308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8"/>
              </a:lnSpc>
            </a:pPr>
            <a:r>
              <a:rPr lang="en-US" sz="2032" spc="101">
                <a:solidFill>
                  <a:srgbClr val="404040"/>
                </a:solidFill>
                <a:latin typeface="Assistant Regular"/>
                <a:ea typeface="Assistant Regular"/>
                <a:cs typeface="Assistant Regular"/>
                <a:sym typeface="Assistant Regular"/>
              </a:rPr>
              <a:t>https://www.acs.si</a:t>
            </a:r>
          </a:p>
          <a:p>
            <a:pPr algn="ctr">
              <a:lnSpc>
                <a:spcPts val="2438"/>
              </a:lnSpc>
            </a:pPr>
            <a:r>
              <a:rPr lang="en-US" sz="2032" spc="101">
                <a:solidFill>
                  <a:srgbClr val="404040"/>
                </a:solidFill>
                <a:latin typeface="Assistant Regular"/>
                <a:ea typeface="Assistant Regular"/>
                <a:cs typeface="Assistant Regular"/>
                <a:sym typeface="Assistant Regular"/>
              </a:rPr>
              <a:t>https://druzina.pismen.si</a:t>
            </a:r>
          </a:p>
          <a:p>
            <a:pPr marL="0" lvl="0" indent="0" algn="ctr">
              <a:lnSpc>
                <a:spcPts val="2438"/>
              </a:lnSpc>
            </a:pPr>
            <a:r>
              <a:rPr lang="en-US" sz="2032" spc="101">
                <a:solidFill>
                  <a:srgbClr val="404040"/>
                </a:solidFill>
                <a:latin typeface="Assistant Regular"/>
                <a:ea typeface="Assistant Regular"/>
                <a:cs typeface="Assistant Regular"/>
                <a:sym typeface="Assistant Regular"/>
              </a:rPr>
              <a:t>https://nmsb.pismen.si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" y="1660150"/>
            <a:ext cx="3475471" cy="3475471"/>
            <a:chOff x="0" y="0"/>
            <a:chExt cx="13716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6858000" y="0"/>
                  </a:moveTo>
                  <a:cubicBezTo>
                    <a:pt x="3070431" y="0"/>
                    <a:pt x="0" y="3070431"/>
                    <a:pt x="0" y="6858000"/>
                  </a:cubicBezTo>
                  <a:cubicBezTo>
                    <a:pt x="0" y="10645569"/>
                    <a:pt x="3070431" y="13716000"/>
                    <a:pt x="6858000" y="13716000"/>
                  </a:cubicBezTo>
                  <a:cubicBezTo>
                    <a:pt x="10645569" y="13716000"/>
                    <a:pt x="13716000" y="10645569"/>
                    <a:pt x="13716000" y="6858000"/>
                  </a:cubicBezTo>
                  <a:cubicBezTo>
                    <a:pt x="13716000" y="3070431"/>
                    <a:pt x="10645569" y="0"/>
                    <a:pt x="6858000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3476427" y="0"/>
            <a:ext cx="6277173" cy="7315200"/>
            <a:chOff x="0" y="0"/>
            <a:chExt cx="3981355" cy="46397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981355" cy="4639733"/>
            </a:xfrm>
            <a:custGeom>
              <a:avLst/>
              <a:gdLst/>
              <a:ahLst/>
              <a:cxnLst/>
              <a:rect l="l" t="t" r="r" b="b"/>
              <a:pathLst>
                <a:path w="3981355" h="4639733">
                  <a:moveTo>
                    <a:pt x="0" y="0"/>
                  </a:moveTo>
                  <a:lnTo>
                    <a:pt x="3981355" y="0"/>
                  </a:lnTo>
                  <a:lnTo>
                    <a:pt x="3981355" y="4639733"/>
                  </a:lnTo>
                  <a:lnTo>
                    <a:pt x="0" y="4639733"/>
                  </a:lnTo>
                  <a:close/>
                </a:path>
              </a:pathLst>
            </a:custGeom>
            <a:solidFill>
              <a:srgbClr val="EBEBE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841709" y="1594168"/>
            <a:ext cx="5546609" cy="3775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  Alenka Štrukelj</a:t>
            </a:r>
          </a:p>
          <a:p>
            <a:pPr algn="l">
              <a:lnSpc>
                <a:spcPts val="2800"/>
              </a:lnSpc>
            </a:pPr>
            <a:endParaRPr/>
          </a:p>
          <a:p>
            <a:pPr marL="367032" lvl="1" indent="-183516" algn="l">
              <a:lnSpc>
                <a:spcPts val="2380"/>
              </a:lnSpc>
              <a:buFont typeface="Arial"/>
              <a:buChar char="•"/>
            </a:pPr>
            <a:r>
              <a:rPr lang="en-US" sz="17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strokovnjakinja za odnose z javnostmi in ustvarjalka spletnih vsebin</a:t>
            </a:r>
          </a:p>
          <a:p>
            <a:pPr marL="367032" lvl="1" indent="-183516" algn="l">
              <a:lnSpc>
                <a:spcPts val="2380"/>
              </a:lnSpc>
              <a:buFont typeface="Arial"/>
              <a:buChar char="•"/>
            </a:pPr>
            <a:r>
              <a:rPr lang="en-US" sz="17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certificiran NLP Praktik in Life Coach</a:t>
            </a:r>
          </a:p>
          <a:p>
            <a:pPr marL="367032" lvl="1" indent="-183516" algn="l">
              <a:lnSpc>
                <a:spcPts val="2380"/>
              </a:lnSpc>
              <a:buFont typeface="Arial"/>
              <a:buChar char="•"/>
            </a:pPr>
            <a:r>
              <a:rPr lang="en-US" sz="17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koordinatorka NMSB</a:t>
            </a:r>
          </a:p>
          <a:p>
            <a:pPr marL="367032" lvl="1" indent="-183516" algn="l">
              <a:lnSpc>
                <a:spcPts val="2380"/>
              </a:lnSpc>
              <a:buFont typeface="Arial"/>
              <a:buChar char="•"/>
            </a:pPr>
            <a:r>
              <a:rPr lang="en-US" sz="17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urednica spletne strani za družinsko pismenost</a:t>
            </a:r>
          </a:p>
          <a:p>
            <a:pPr marL="367032" lvl="1" indent="-183516" algn="l">
              <a:lnSpc>
                <a:spcPts val="2380"/>
              </a:lnSpc>
              <a:buFont typeface="Arial"/>
              <a:buChar char="•"/>
            </a:pPr>
            <a:r>
              <a:rPr lang="en-US" sz="17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knjižna blogerka (Literarna lekarna)</a:t>
            </a:r>
          </a:p>
          <a:p>
            <a:pPr marL="367032" lvl="1" indent="-183516" algn="l">
              <a:lnSpc>
                <a:spcPts val="2380"/>
              </a:lnSpc>
              <a:buFont typeface="Arial"/>
              <a:buChar char="•"/>
            </a:pPr>
            <a:r>
              <a:rPr lang="en-US" sz="17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mentorica bralne skupine v Mestni knjižnici Kranj in na ACS</a:t>
            </a:r>
          </a:p>
          <a:p>
            <a:pPr marL="367032" lvl="1" indent="-183516" algn="l">
              <a:lnSpc>
                <a:spcPts val="2380"/>
              </a:lnSpc>
              <a:buFont typeface="Arial"/>
              <a:buChar char="•"/>
            </a:pPr>
            <a:r>
              <a:rPr lang="en-US" sz="17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navdušena bralka in zbirateljica slikanic </a:t>
            </a:r>
          </a:p>
          <a:p>
            <a:pPr algn="l">
              <a:lnSpc>
                <a:spcPts val="2380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766560"/>
            <a:ext cx="9753600" cy="54864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EBEBE8"/>
            </a:solidFill>
          </p:spPr>
        </p:sp>
      </p:grpSp>
      <p:sp>
        <p:nvSpPr>
          <p:cNvPr id="4" name="AutoShape 4"/>
          <p:cNvSpPr/>
          <p:nvPr/>
        </p:nvSpPr>
        <p:spPr>
          <a:xfrm rot="-5399999">
            <a:off x="2181111" y="3567989"/>
            <a:ext cx="2752147" cy="0"/>
          </a:xfrm>
          <a:prstGeom prst="line">
            <a:avLst/>
          </a:prstGeom>
          <a:ln w="57150" cap="flat">
            <a:solidFill>
              <a:srgbClr val="49608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0" y="297555"/>
            <a:ext cx="9753600" cy="6503317"/>
          </a:xfrm>
          <a:custGeom>
            <a:avLst/>
            <a:gdLst/>
            <a:ahLst/>
            <a:cxnLst/>
            <a:rect l="l" t="t" r="r" b="b"/>
            <a:pathLst>
              <a:path w="9753600" h="6286125">
                <a:moveTo>
                  <a:pt x="0" y="0"/>
                </a:moveTo>
                <a:lnTo>
                  <a:pt x="9753600" y="0"/>
                </a:lnTo>
                <a:lnTo>
                  <a:pt x="9753600" y="6286125"/>
                </a:lnTo>
                <a:lnTo>
                  <a:pt x="0" y="62861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896" t="-376" b="-376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090982" y="4514856"/>
            <a:ext cx="2037346" cy="2037346"/>
          </a:xfrm>
          <a:custGeom>
            <a:avLst/>
            <a:gdLst/>
            <a:ahLst/>
            <a:cxnLst/>
            <a:rect l="l" t="t" r="r" b="b"/>
            <a:pathLst>
              <a:path w="2037346" h="2037346">
                <a:moveTo>
                  <a:pt x="0" y="0"/>
                </a:moveTo>
                <a:lnTo>
                  <a:pt x="2037345" y="0"/>
                </a:lnTo>
                <a:lnTo>
                  <a:pt x="2037345" y="2037345"/>
                </a:lnTo>
                <a:lnTo>
                  <a:pt x="0" y="20373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6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7620" y="3945705"/>
            <a:ext cx="471070" cy="47107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476427" y="0"/>
            <a:ext cx="6277173" cy="7315200"/>
            <a:chOff x="0" y="0"/>
            <a:chExt cx="3981355" cy="46397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981355" cy="4639733"/>
            </a:xfrm>
            <a:custGeom>
              <a:avLst/>
              <a:gdLst/>
              <a:ahLst/>
              <a:cxnLst/>
              <a:rect l="l" t="t" r="r" b="b"/>
              <a:pathLst>
                <a:path w="3981355" h="4639733">
                  <a:moveTo>
                    <a:pt x="0" y="0"/>
                  </a:moveTo>
                  <a:lnTo>
                    <a:pt x="3981355" y="0"/>
                  </a:lnTo>
                  <a:lnTo>
                    <a:pt x="3981355" y="4639733"/>
                  </a:lnTo>
                  <a:lnTo>
                    <a:pt x="0" y="4639733"/>
                  </a:lnTo>
                  <a:close/>
                </a:path>
              </a:pathLst>
            </a:custGeom>
            <a:solidFill>
              <a:srgbClr val="EBEBE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14512" y="2659558"/>
            <a:ext cx="2738744" cy="151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50"/>
              </a:lnSpc>
            </a:pPr>
            <a:r>
              <a:rPr lang="en-US" sz="5000">
                <a:solidFill>
                  <a:srgbClr val="FFFFFF"/>
                </a:solidFill>
                <a:latin typeface="Six Caps"/>
                <a:ea typeface="Six Caps"/>
                <a:cs typeface="Six Caps"/>
                <a:sym typeface="Six Caps"/>
              </a:rPr>
              <a:t>zakaj odrasli </a:t>
            </a:r>
          </a:p>
          <a:p>
            <a:pPr algn="l">
              <a:lnSpc>
                <a:spcPts val="6050"/>
              </a:lnSpc>
            </a:pPr>
            <a:r>
              <a:rPr lang="en-US" sz="5000">
                <a:solidFill>
                  <a:srgbClr val="FFFFFF"/>
                </a:solidFill>
                <a:latin typeface="Six Caps"/>
                <a:ea typeface="Six Caps"/>
                <a:cs typeface="Six Caps"/>
                <a:sym typeface="Six Caps"/>
              </a:rPr>
              <a:t>ne berejo (radi)?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717976" y="318430"/>
            <a:ext cx="5794075" cy="3524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1"/>
              </a:lnSpc>
            </a:pPr>
            <a:r>
              <a:rPr lang="en-US" sz="1799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Nimam časa. </a:t>
            </a:r>
            <a:r>
              <a:rPr lang="en-US" sz="1799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(KiBVII: 50 %)</a:t>
            </a:r>
          </a:p>
          <a:p>
            <a:pPr algn="l">
              <a:lnSpc>
                <a:spcPts val="1364"/>
              </a:lnSpc>
            </a:pPr>
            <a:endParaRPr/>
          </a:p>
          <a:p>
            <a:pPr algn="l">
              <a:lnSpc>
                <a:spcPts val="2231"/>
              </a:lnSpc>
            </a:pPr>
            <a:r>
              <a:rPr lang="en-US" sz="1799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Nimam volje ali interesa za branje. </a:t>
            </a:r>
          </a:p>
          <a:p>
            <a:pPr algn="l">
              <a:lnSpc>
                <a:spcPts val="2231"/>
              </a:lnSpc>
            </a:pPr>
            <a:r>
              <a:rPr lang="en-US" sz="1799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(KiBVII: 20 %, a le 9 % 18-24 let)</a:t>
            </a:r>
          </a:p>
          <a:p>
            <a:pPr algn="l">
              <a:lnSpc>
                <a:spcPts val="1612"/>
              </a:lnSpc>
            </a:pPr>
            <a:endParaRPr/>
          </a:p>
          <a:p>
            <a:pPr algn="l">
              <a:lnSpc>
                <a:spcPts val="2231"/>
              </a:lnSpc>
            </a:pPr>
            <a:r>
              <a:rPr lang="en-US" sz="1799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Uporaba digitalnih naprav in digitalnih oblik branja (podkasti, videi, filmi, TV, družbena omrežja) </a:t>
            </a:r>
          </a:p>
          <a:p>
            <a:pPr algn="l">
              <a:lnSpc>
                <a:spcPts val="2231"/>
              </a:lnSpc>
            </a:pPr>
            <a:r>
              <a:rPr lang="en-US" sz="1799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(KiB VII: 48 % mladih 18-24 let; v celotni populaciji le 6 %)</a:t>
            </a:r>
          </a:p>
          <a:p>
            <a:pPr algn="l">
              <a:lnSpc>
                <a:spcPts val="1612"/>
              </a:lnSpc>
            </a:pPr>
            <a:endParaRPr/>
          </a:p>
          <a:p>
            <a:pPr algn="l">
              <a:lnSpc>
                <a:spcPts val="2231"/>
              </a:lnSpc>
            </a:pPr>
            <a:r>
              <a:rPr lang="en-US" sz="1799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Zdravstvene težave, težave z vidom</a:t>
            </a:r>
          </a:p>
          <a:p>
            <a:pPr algn="l">
              <a:lnSpc>
                <a:spcPts val="2231"/>
              </a:lnSpc>
            </a:pPr>
            <a:r>
              <a:rPr lang="en-US" sz="1799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(tretji najpogostejši razlog med 50+; KiBVII)</a:t>
            </a:r>
          </a:p>
          <a:p>
            <a:pPr algn="l">
              <a:lnSpc>
                <a:spcPts val="1612"/>
              </a:lnSpc>
            </a:pPr>
            <a:endParaRPr/>
          </a:p>
          <a:p>
            <a:pPr algn="l">
              <a:lnSpc>
                <a:spcPts val="2231"/>
              </a:lnSpc>
            </a:pPr>
            <a:r>
              <a:rPr lang="en-US" sz="1799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Druge dejavnosti</a:t>
            </a:r>
            <a:r>
              <a:rPr lang="en-US" sz="1799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(šport, konjički)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17976" y="4289954"/>
            <a:ext cx="5868466" cy="2664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77"/>
              </a:lnSpc>
            </a:pPr>
            <a:r>
              <a:rPr lang="en-US" sz="1799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KOGNITIVNI RAZLOGI</a:t>
            </a:r>
          </a:p>
          <a:p>
            <a:pPr algn="l">
              <a:lnSpc>
                <a:spcPts val="2177"/>
              </a:lnSpc>
            </a:pPr>
            <a:r>
              <a:rPr lang="en-US" sz="1799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Ne morem skoncentrirano brati, vedno me kaj zmoti.</a:t>
            </a:r>
          </a:p>
          <a:p>
            <a:pPr algn="l">
              <a:lnSpc>
                <a:spcPts val="2177"/>
              </a:lnSpc>
            </a:pPr>
            <a:r>
              <a:rPr lang="en-US" sz="1799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Nikoli nisem rad bral, nikoli mi ni prešlo v navado.</a:t>
            </a:r>
          </a:p>
          <a:p>
            <a:pPr algn="l">
              <a:lnSpc>
                <a:spcPts val="2177"/>
              </a:lnSpc>
            </a:pPr>
            <a:r>
              <a:rPr lang="en-US" sz="1799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Branje je pretežko.</a:t>
            </a:r>
          </a:p>
          <a:p>
            <a:pPr algn="l">
              <a:lnSpc>
                <a:spcPts val="2177"/>
              </a:lnSpc>
            </a:pPr>
            <a:r>
              <a:rPr lang="en-US" sz="1799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Pri branju se dolgočasim.</a:t>
            </a:r>
          </a:p>
          <a:p>
            <a:pPr algn="l">
              <a:lnSpc>
                <a:spcPts val="1573"/>
              </a:lnSpc>
            </a:pPr>
            <a:endParaRPr/>
          </a:p>
          <a:p>
            <a:pPr algn="l">
              <a:lnSpc>
                <a:spcPts val="2177"/>
              </a:lnSpc>
            </a:pPr>
            <a:r>
              <a:rPr lang="en-US" sz="1799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SOCIALNI RAZLOGI</a:t>
            </a:r>
          </a:p>
          <a:p>
            <a:pPr algn="l">
              <a:lnSpc>
                <a:spcPts val="2177"/>
              </a:lnSpc>
            </a:pPr>
            <a:r>
              <a:rPr lang="en-US" sz="1799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Ne poznam nikogar, ki bere.</a:t>
            </a:r>
          </a:p>
          <a:p>
            <a:pPr algn="l">
              <a:lnSpc>
                <a:spcPts val="2177"/>
              </a:lnSpc>
            </a:pPr>
            <a:r>
              <a:rPr lang="en-US" sz="1799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Ne vem, kaj naj berem.</a:t>
            </a:r>
          </a:p>
          <a:p>
            <a:pPr algn="l">
              <a:lnSpc>
                <a:spcPts val="2177"/>
              </a:lnSpc>
            </a:pPr>
            <a:r>
              <a:rPr lang="en-US" sz="1799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Knjige so drage.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6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47693" y="446026"/>
            <a:ext cx="6835529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50"/>
              </a:lnSpc>
            </a:pPr>
            <a:r>
              <a:rPr lang="sl-SI" sz="7500" dirty="0" smtClean="0">
                <a:solidFill>
                  <a:srgbClr val="FFFFFF"/>
                </a:solidFill>
                <a:latin typeface="Six Caps"/>
                <a:ea typeface="Six Caps"/>
                <a:cs typeface="Six Caps"/>
                <a:sym typeface="Six Caps"/>
              </a:rPr>
              <a:t>KAJ JE ŠE POKAZALA RAZISKAVA kIB vii?</a:t>
            </a:r>
            <a:endParaRPr lang="sl-SI" sz="7500" dirty="0">
              <a:solidFill>
                <a:srgbClr val="FFFFFF"/>
              </a:solidFill>
              <a:latin typeface="Six Caps"/>
              <a:ea typeface="Six Caps"/>
              <a:cs typeface="Six Caps"/>
              <a:sym typeface="Six Cap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2050438" cy="7315200"/>
            <a:chOff x="0" y="0"/>
            <a:chExt cx="2733918" cy="975360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l="28984" r="28984"/>
            <a:stretch>
              <a:fillRect/>
            </a:stretch>
          </p:blipFill>
          <p:spPr>
            <a:xfrm>
              <a:off x="0" y="0"/>
              <a:ext cx="2733918" cy="9753600"/>
            </a:xfrm>
            <a:prstGeom prst="rect">
              <a:avLst/>
            </a:prstGeom>
          </p:spPr>
        </p:pic>
      </p:grpSp>
      <p:sp>
        <p:nvSpPr>
          <p:cNvPr id="5" name="TextBox 5"/>
          <p:cNvSpPr txBox="1"/>
          <p:nvPr/>
        </p:nvSpPr>
        <p:spPr>
          <a:xfrm>
            <a:off x="2523707" y="1409700"/>
            <a:ext cx="6959515" cy="5905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0" lvl="1" indent="-161925" algn="l">
              <a:lnSpc>
                <a:spcPts val="1800"/>
              </a:lnSpc>
              <a:buFont typeface="Arial"/>
              <a:buChar char="•"/>
            </a:pP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število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nebralcev se je v zadnjih petih letih zmanjšalo z 49 % na 42 % 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(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blizu 50-letnemu 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povprečju)</a:t>
            </a:r>
            <a:endParaRPr lang="sl-SI" sz="1500" smtClean="0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algn="l">
              <a:lnSpc>
                <a:spcPts val="1800"/>
              </a:lnSpc>
            </a:pPr>
            <a:endParaRPr lang="sl-SI" smtClean="0"/>
          </a:p>
          <a:p>
            <a:pPr marL="323850" lvl="1" indent="-161925" algn="l">
              <a:lnSpc>
                <a:spcPts val="1800"/>
              </a:lnSpc>
              <a:buFont typeface="Arial"/>
              <a:buChar char="•"/>
            </a:pP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delež pogostih bralcev 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(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ki berejo vsaj 1-3x 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mesečno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, a največ 10 knjig na 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leto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) se je občutno povečal 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(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z 21 % v 2014 na 33 % v 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2024)</a:t>
            </a:r>
            <a:endParaRPr lang="sl-SI" sz="1500" smtClean="0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algn="l">
              <a:lnSpc>
                <a:spcPts val="1800"/>
              </a:lnSpc>
            </a:pPr>
            <a:endParaRPr lang="sl-SI" smtClean="0"/>
          </a:p>
          <a:p>
            <a:pPr marL="323850" lvl="1" indent="-161925" algn="l">
              <a:lnSpc>
                <a:spcPts val="1800"/>
              </a:lnSpc>
              <a:buFont typeface="Arial"/>
              <a:buChar char="•"/>
            </a:pP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delež rednih bralcev 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(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v letu prebrali več kot 10 knjig in berejo vsaj 1-3x 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mesečno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) v desetih letih zmanjšal 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(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z 18 na 13 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%).</a:t>
            </a:r>
            <a:endParaRPr lang="sl-SI" sz="1500" smtClean="0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algn="l">
              <a:lnSpc>
                <a:spcPts val="1800"/>
              </a:lnSpc>
            </a:pPr>
            <a:endParaRPr lang="sl-SI" smtClean="0"/>
          </a:p>
          <a:p>
            <a:pPr marL="323850" lvl="1" indent="-161925" algn="l">
              <a:lnSpc>
                <a:spcPts val="1800"/>
              </a:lnSpc>
              <a:buFont typeface="Arial"/>
              <a:buChar char="•"/>
            </a:pP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v zadnjih desetih letih povprečno število prebranih knjig 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upadlo:</a:t>
            </a:r>
            <a:endParaRPr lang="sl-SI" sz="1500" smtClean="0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647700" lvl="2" indent="-215900" algn="l">
              <a:lnSpc>
                <a:spcPts val="1800"/>
              </a:lnSpc>
              <a:buFont typeface="Arial"/>
              <a:buChar char="⚬"/>
            </a:pP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na 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bralca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: 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2014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: 11 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knjig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; 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2019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: 10 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knjig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; 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2024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: 8 knjig na 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bralca</a:t>
            </a:r>
            <a:endParaRPr lang="sl-SI" sz="1500" smtClean="0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647700" lvl="2" indent="-215900" algn="l">
              <a:lnSpc>
                <a:spcPts val="1800"/>
              </a:lnSpc>
              <a:buFont typeface="Arial"/>
              <a:buChar char="⚬"/>
            </a:pP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na 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prebivalca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: 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2014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: 6,5 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knjige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; 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2024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: 5 knjig </a:t>
            </a:r>
            <a:endParaRPr lang="sl-SI" sz="1500" smtClean="0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algn="l">
              <a:lnSpc>
                <a:spcPts val="1800"/>
              </a:lnSpc>
            </a:pPr>
            <a:endParaRPr lang="sl-SI" smtClean="0"/>
          </a:p>
          <a:p>
            <a:pPr marL="323850" lvl="1" indent="-161925" algn="l">
              <a:lnSpc>
                <a:spcPts val="1800"/>
              </a:lnSpc>
              <a:buFont typeface="Arial"/>
              <a:buChar char="•"/>
            </a:pP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za skoraj 44 % zmanjšalo število 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tistih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, ki so v enem letu prebrali več kot 20 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knjig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. </a:t>
            </a:r>
            <a:endParaRPr lang="sl-SI" sz="1500" smtClean="0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algn="l">
              <a:lnSpc>
                <a:spcPts val="1800"/>
              </a:lnSpc>
            </a:pPr>
            <a:endParaRPr lang="sl-SI" smtClean="0"/>
          </a:p>
          <a:p>
            <a:pPr marL="323850" lvl="1" indent="-161925" algn="l">
              <a:lnSpc>
                <a:spcPts val="1800"/>
              </a:lnSpc>
              <a:buFont typeface="Arial"/>
              <a:buChar char="•"/>
            </a:pP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povečal le delež 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bralcev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, ki so v zadnjih dvanajstih mesecih prebrali 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eno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, dve ali tri knjige - ne gre za poglobljeno 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branje!!!</a:t>
            </a:r>
            <a:endParaRPr lang="sl-SI" sz="1500" smtClean="0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algn="l">
              <a:lnSpc>
                <a:spcPts val="1800"/>
              </a:lnSpc>
            </a:pPr>
            <a:endParaRPr lang="sl-SI" smtClean="0"/>
          </a:p>
          <a:p>
            <a:pPr marL="323850" lvl="1" indent="-161925" algn="l">
              <a:lnSpc>
                <a:spcPts val="1800"/>
              </a:lnSpc>
              <a:buFont typeface="Arial"/>
              <a:buChar char="•"/>
            </a:pP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vztrajno se zmanjšuje velikost domačih knjižnic 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(povpr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. 92 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knjig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; na Češkem 204 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knjige)</a:t>
            </a:r>
            <a:endParaRPr lang="sl-SI" sz="1500" smtClean="0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algn="l">
              <a:lnSpc>
                <a:spcPts val="1800"/>
              </a:lnSpc>
            </a:pPr>
            <a:endParaRPr lang="sl-SI" smtClean="0"/>
          </a:p>
          <a:p>
            <a:pPr marL="323850" lvl="1" indent="-161925" algn="l">
              <a:lnSpc>
                <a:spcPts val="1800"/>
              </a:lnSpc>
              <a:buFont typeface="Arial"/>
              <a:buChar char="•"/>
            </a:pP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zmanjšuje se obisk splošnih knjižnic 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(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enkrat 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mesečno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: 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2014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: 41 %, 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2024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: 35 %) in število izposojenih knjig 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(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v 10 letih padlo s 4 na 3 </a:t>
            </a:r>
            <a:r>
              <a:rPr lang="sl-SI" sz="1500" smtClean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knjige)</a:t>
            </a:r>
            <a:endParaRPr lang="sl-SI" sz="1500" smtClean="0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algn="l">
              <a:lnSpc>
                <a:spcPts val="1800"/>
              </a:lnSpc>
            </a:pPr>
            <a:endParaRPr lang="sl-SI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6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56914" y="1416678"/>
            <a:ext cx="5439773" cy="5439773"/>
          </a:xfrm>
          <a:custGeom>
            <a:avLst/>
            <a:gdLst/>
            <a:ahLst/>
            <a:cxnLst/>
            <a:rect l="l" t="t" r="r" b="b"/>
            <a:pathLst>
              <a:path w="5439773" h="5439773">
                <a:moveTo>
                  <a:pt x="0" y="0"/>
                </a:moveTo>
                <a:lnTo>
                  <a:pt x="5439772" y="0"/>
                </a:lnTo>
                <a:lnTo>
                  <a:pt x="5439772" y="5439772"/>
                </a:lnTo>
                <a:lnTo>
                  <a:pt x="0" y="54397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591" t="-2919" r="-7255" b="-2396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71152" y="483222"/>
            <a:ext cx="9359272" cy="933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50"/>
              </a:lnSpc>
            </a:pPr>
            <a:r>
              <a:rPr lang="en-US" sz="7500">
                <a:solidFill>
                  <a:srgbClr val="FFFFFF"/>
                </a:solidFill>
                <a:latin typeface="Six Caps"/>
                <a:ea typeface="Six Caps"/>
                <a:cs typeface="Six Caps"/>
                <a:sym typeface="Six Caps"/>
              </a:rPr>
              <a:t>KAJ PRINAŠA BRANJE IZ UŽITKA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97567" y="6827875"/>
            <a:ext cx="9158465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Slika: Posledice, ki jih ima branje iz užitka na posameznika. Povzeto po The Reading Agency (2015): The Impact of Reading for Pleasure and Empowerment. </a:t>
            </a:r>
          </a:p>
          <a:p>
            <a:pPr algn="ctr">
              <a:lnSpc>
                <a:spcPts val="1400"/>
              </a:lnSpc>
            </a:pPr>
            <a:r>
              <a:rPr lang="en-US" sz="1000" u="sng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3" tooltip="https://readingagency.org.uk/wp-content/uploads/2024/06/The-Impact-of-Reading-for-Pleasure-and-Empowerment.pdf%20(18"/>
              </a:rPr>
              <a:t>https://readingagency.org.uk/wp-content/uploads/2024/06/The-Impact-of-Reading-for-Pleasure-and-Empowerment.pdf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6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050438" cy="7315200"/>
            <a:chOff x="0" y="0"/>
            <a:chExt cx="2733918" cy="97536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31289" r="52978"/>
            <a:stretch>
              <a:fillRect/>
            </a:stretch>
          </p:blipFill>
          <p:spPr>
            <a:xfrm>
              <a:off x="0" y="0"/>
              <a:ext cx="2733918" cy="9753600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2603430" y="2791125"/>
            <a:ext cx="2518043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2372531" y="1233177"/>
            <a:ext cx="6984312" cy="5915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9"/>
              </a:lnSpc>
            </a:pPr>
            <a:r>
              <a:rPr lang="en-US" sz="1499">
                <a:solidFill>
                  <a:srgbClr val="FFFFFF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NOTRANJA MOTIVACIJA:</a:t>
            </a:r>
          </a:p>
          <a:p>
            <a:pPr algn="l">
              <a:lnSpc>
                <a:spcPts val="2099"/>
              </a:lnSpc>
            </a:pPr>
            <a:r>
              <a:rPr lang="en-US" sz="1499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»Pripravljenost brati, ker je ta dejavnost sama po sebi zadovoljujoča ali nagrajujoča.« </a:t>
            </a:r>
          </a:p>
          <a:p>
            <a:pPr algn="l">
              <a:lnSpc>
                <a:spcPts val="2099"/>
              </a:lnSpc>
            </a:pPr>
            <a:endParaRPr/>
          </a:p>
          <a:p>
            <a:pPr algn="l">
              <a:lnSpc>
                <a:spcPts val="2099"/>
              </a:lnSpc>
            </a:pPr>
            <a:r>
              <a:rPr lang="en-US" sz="1499">
                <a:solidFill>
                  <a:srgbClr val="FFFFFF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ZUNANJA MOTIVACIJA: </a:t>
            </a:r>
          </a:p>
          <a:p>
            <a:pPr algn="l">
              <a:lnSpc>
                <a:spcPts val="2099"/>
              </a:lnSpc>
            </a:pPr>
            <a:r>
              <a:rPr lang="en-US" sz="1499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vezana na dejavnike zunaj dejavnosti branja ali tega, kar besedilo ponuja bralcu - znanje, kulturni kapital, komunikacijske spretnosti ipd.</a:t>
            </a:r>
          </a:p>
          <a:p>
            <a:pPr algn="l">
              <a:lnSpc>
                <a:spcPts val="2239"/>
              </a:lnSpc>
            </a:pPr>
            <a:endParaRPr/>
          </a:p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FFFFFF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Notranja in zunanja motivacija delujeta z roko v roki in obsegata:</a:t>
            </a:r>
          </a:p>
          <a:p>
            <a:pPr marL="302260" lvl="1" indent="-151130" algn="l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priznanje drugih, da berem, </a:t>
            </a:r>
          </a:p>
          <a:p>
            <a:pPr marL="302260" lvl="1" indent="-151130" algn="l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potešitev radovednosti, </a:t>
            </a:r>
          </a:p>
          <a:p>
            <a:pPr marL="302260" lvl="1" indent="-151130" algn="l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izogibanje težavam, povezanih z branjem (da se izognem kazni),</a:t>
            </a:r>
          </a:p>
          <a:p>
            <a:pPr marL="302260" lvl="1" indent="-151130" algn="l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zaupanje vase, da lahko uspešno berem (bralna učinkovitost),</a:t>
            </a:r>
          </a:p>
          <a:p>
            <a:pPr marL="302260" lvl="1" indent="-151130" algn="l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tekmovanje z drugimi, </a:t>
            </a:r>
          </a:p>
          <a:p>
            <a:pPr marL="302260" lvl="1" indent="-151130" algn="l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socialne vidike branja, </a:t>
            </a:r>
          </a:p>
          <a:p>
            <a:pPr marL="302260" lvl="1" indent="-151130" algn="l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vpetost v besedilo, </a:t>
            </a:r>
          </a:p>
          <a:p>
            <a:pPr marL="302260" lvl="1" indent="-151130" algn="l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željo ugoditi drugim, da berem, </a:t>
            </a:r>
          </a:p>
          <a:p>
            <a:pPr marL="302260" lvl="1" indent="-151130" algn="l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branje za doseganje visokih ocen, </a:t>
            </a:r>
          </a:p>
          <a:p>
            <a:pPr marL="302260" lvl="1" indent="-151130" algn="l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uživanje v izzivu branja težjih gradiv in </a:t>
            </a:r>
          </a:p>
          <a:p>
            <a:pPr marL="302260" lvl="1" indent="-151130" algn="l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prepričanje, da je pomembno biti dober bralec. </a:t>
            </a:r>
          </a:p>
          <a:p>
            <a:pPr algn="l">
              <a:lnSpc>
                <a:spcPts val="700"/>
              </a:lnSpc>
            </a:pPr>
            <a:endParaRPr/>
          </a:p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Tako notranje kot zunanje regulirana motivacija napovedujeta, koliko bo posameznik bral, še posebej iz užitka.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72531" y="658488"/>
            <a:ext cx="6649549" cy="603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7000">
                <a:solidFill>
                  <a:srgbClr val="FFFFFF"/>
                </a:solidFill>
                <a:latin typeface="Six Caps"/>
                <a:ea typeface="Six Caps"/>
                <a:cs typeface="Six Caps"/>
                <a:sym typeface="Six Caps"/>
              </a:rPr>
              <a:t>motivacija za branje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992935" y="7034793"/>
            <a:ext cx="3363908" cy="15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10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Schiefele idr. (2012, v Blyseth, 2015)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6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7620" y="3945705"/>
            <a:ext cx="471070" cy="47107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476427" y="0"/>
            <a:ext cx="6277173" cy="7315200"/>
            <a:chOff x="0" y="0"/>
            <a:chExt cx="3981355" cy="46397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981355" cy="4639733"/>
            </a:xfrm>
            <a:custGeom>
              <a:avLst/>
              <a:gdLst/>
              <a:ahLst/>
              <a:cxnLst/>
              <a:rect l="l" t="t" r="r" b="b"/>
              <a:pathLst>
                <a:path w="3981355" h="4639733">
                  <a:moveTo>
                    <a:pt x="0" y="0"/>
                  </a:moveTo>
                  <a:lnTo>
                    <a:pt x="3981355" y="0"/>
                  </a:lnTo>
                  <a:lnTo>
                    <a:pt x="3981355" y="4639733"/>
                  </a:lnTo>
                  <a:lnTo>
                    <a:pt x="0" y="4639733"/>
                  </a:lnTo>
                  <a:close/>
                </a:path>
              </a:pathLst>
            </a:custGeom>
            <a:solidFill>
              <a:srgbClr val="EBEBE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36057" y="2936998"/>
            <a:ext cx="3073507" cy="1501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50"/>
              </a:lnSpc>
            </a:pPr>
            <a:r>
              <a:rPr lang="en-US" sz="5000">
                <a:solidFill>
                  <a:srgbClr val="FFFFFF"/>
                </a:solidFill>
                <a:latin typeface="Six Caps"/>
                <a:ea typeface="Six Caps"/>
                <a:cs typeface="Six Caps"/>
                <a:sym typeface="Six Caps"/>
              </a:rPr>
              <a:t>RAZSEŽNOSTI, KI VPLIVAJO NA BRALNO MOTIVACIJO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660754" y="263648"/>
            <a:ext cx="5709077" cy="713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19"/>
              </a:lnSpc>
            </a:pPr>
            <a:r>
              <a:rPr lang="en-US" sz="1599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1.)</a:t>
            </a:r>
            <a:r>
              <a:rPr lang="en-US" sz="1599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LASTNA SAMOPODOBA</a:t>
            </a:r>
            <a:r>
              <a:rPr lang="en-US" sz="1599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</a:p>
          <a:p>
            <a:pPr algn="l">
              <a:lnSpc>
                <a:spcPts val="1919"/>
              </a:lnSpc>
            </a:pPr>
            <a:r>
              <a:rPr lang="en-US" sz="1599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branje kot del jaza; kdo sem kot bralec in kako se kot bralec povezujem z drugimi;</a:t>
            </a:r>
          </a:p>
          <a:p>
            <a:pPr algn="l">
              <a:lnSpc>
                <a:spcPts val="1440"/>
              </a:lnSpc>
            </a:pPr>
            <a:endParaRPr/>
          </a:p>
          <a:p>
            <a:pPr algn="l">
              <a:lnSpc>
                <a:spcPts val="1919"/>
              </a:lnSpc>
            </a:pPr>
            <a:r>
              <a:rPr lang="en-US" sz="1599" i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Odraža posameznikove dolgoročne izkušnje z branjem, ki segajo tudi v otroštvo in čas šolanja.</a:t>
            </a:r>
          </a:p>
          <a:p>
            <a:pPr algn="l">
              <a:lnSpc>
                <a:spcPts val="1919"/>
              </a:lnSpc>
            </a:pPr>
            <a:endParaRPr/>
          </a:p>
          <a:p>
            <a:pPr algn="l">
              <a:lnSpc>
                <a:spcPts val="1919"/>
              </a:lnSpc>
            </a:pPr>
            <a:r>
              <a:rPr lang="en-US" sz="1599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2.)</a:t>
            </a:r>
            <a:r>
              <a:rPr lang="en-US" sz="1599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UČINKOVITOST PRI BRANJU </a:t>
            </a:r>
          </a:p>
          <a:p>
            <a:pPr algn="l">
              <a:lnSpc>
                <a:spcPts val="1919"/>
              </a:lnSpc>
            </a:pPr>
            <a:r>
              <a:rPr lang="en-US" sz="1599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kako učinkovit sem pri branju (bralno razumevanje in kritično branje), kako izbiram bralno čtivo in koliko energije sem pripravljen vložiti, da bi razumel/obvladal neko novo/težjo snov. </a:t>
            </a:r>
          </a:p>
          <a:p>
            <a:pPr algn="l">
              <a:lnSpc>
                <a:spcPts val="1440"/>
              </a:lnSpc>
            </a:pPr>
            <a:endParaRPr/>
          </a:p>
          <a:p>
            <a:pPr algn="l">
              <a:lnSpc>
                <a:spcPts val="1919"/>
              </a:lnSpc>
            </a:pPr>
            <a:r>
              <a:rPr lang="en-US" sz="1599" i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Je branje prostovoljno ali prisilno, in ali mi je vsebina dovolj pomembna, zanimiva oziroma ali se nanaša na nekaj, kar me trenutno zadeva?</a:t>
            </a:r>
          </a:p>
          <a:p>
            <a:pPr algn="l">
              <a:lnSpc>
                <a:spcPts val="1919"/>
              </a:lnSpc>
            </a:pPr>
            <a:endParaRPr/>
          </a:p>
          <a:p>
            <a:pPr algn="l">
              <a:lnSpc>
                <a:spcPts val="1919"/>
              </a:lnSpc>
            </a:pPr>
            <a:r>
              <a:rPr lang="en-US" sz="1599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3.)</a:t>
            </a:r>
            <a:r>
              <a:rPr lang="en-US" sz="1599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BRANJE ZA PREPOZNAVNOST PRI DRUGIH</a:t>
            </a:r>
            <a:r>
              <a:rPr lang="en-US" sz="1599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</a:p>
          <a:p>
            <a:pPr algn="l">
              <a:lnSpc>
                <a:spcPts val="1919"/>
              </a:lnSpc>
            </a:pPr>
            <a:r>
              <a:rPr lang="en-US" sz="1599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želja po priznanju drugih za uspeh, povezan z branjem; vpliv drugih na moje bralne izkušnje</a:t>
            </a:r>
          </a:p>
          <a:p>
            <a:pPr algn="l">
              <a:lnSpc>
                <a:spcPts val="1440"/>
              </a:lnSpc>
            </a:pPr>
            <a:endParaRPr/>
          </a:p>
          <a:p>
            <a:pPr algn="l">
              <a:lnSpc>
                <a:spcPts val="1919"/>
              </a:lnSpc>
            </a:pPr>
            <a:r>
              <a:rPr lang="en-US" sz="1599" i="1">
                <a:solidFill>
                  <a:srgbClr val="40404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Imam podporo v okolju, v katerem živim in delujem, ali ne?</a:t>
            </a:r>
          </a:p>
          <a:p>
            <a:pPr algn="l">
              <a:lnSpc>
                <a:spcPts val="1919"/>
              </a:lnSpc>
            </a:pPr>
            <a:endParaRPr/>
          </a:p>
          <a:p>
            <a:pPr algn="l">
              <a:lnSpc>
                <a:spcPts val="1919"/>
              </a:lnSpc>
            </a:pPr>
            <a:r>
              <a:rPr lang="en-US" sz="1599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4.)</a:t>
            </a:r>
            <a:r>
              <a:rPr lang="en-US" sz="1599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BRANJE ZA ODLIČNOST NA DRUGIH PODROČJIH</a:t>
            </a:r>
            <a:r>
              <a:rPr lang="en-US" sz="1599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</a:p>
          <a:p>
            <a:pPr algn="l">
              <a:lnSpc>
                <a:spcPts val="1919"/>
              </a:lnSpc>
            </a:pPr>
            <a:r>
              <a:rPr lang="en-US" sz="1599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uporabnost branja za doseganje rezultatov na področjih, ki niso povezana z branjem (npr. izobraževanje, delo, sodelovanje v skupnosti).  </a:t>
            </a:r>
          </a:p>
          <a:p>
            <a:pPr algn="l">
              <a:lnSpc>
                <a:spcPts val="1919"/>
              </a:lnSpc>
            </a:pPr>
            <a:endParaRPr/>
          </a:p>
          <a:p>
            <a:pPr algn="l">
              <a:lnSpc>
                <a:spcPts val="1919"/>
              </a:lnSpc>
            </a:pPr>
            <a:endParaRPr/>
          </a:p>
          <a:p>
            <a:pPr algn="r">
              <a:lnSpc>
                <a:spcPts val="1200"/>
              </a:lnSpc>
            </a:pPr>
            <a:r>
              <a:rPr lang="en-US" sz="1000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Schutte in Malouff (2007)</a:t>
            </a:r>
          </a:p>
          <a:p>
            <a:pPr algn="l">
              <a:lnSpc>
                <a:spcPts val="1919"/>
              </a:lnSpc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403849" cy="7315200"/>
          </a:xfrm>
          <a:custGeom>
            <a:avLst/>
            <a:gdLst/>
            <a:ahLst/>
            <a:cxnLst/>
            <a:rect l="l" t="t" r="r" b="b"/>
            <a:pathLst>
              <a:path w="2403849" h="7315200">
                <a:moveTo>
                  <a:pt x="0" y="0"/>
                </a:moveTo>
                <a:lnTo>
                  <a:pt x="2403849" y="0"/>
                </a:lnTo>
                <a:lnTo>
                  <a:pt x="2403849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l="-84447" r="-1842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974743" y="254204"/>
            <a:ext cx="6453785" cy="845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540"/>
              </a:lnSpc>
            </a:pPr>
            <a:r>
              <a:rPr lang="en-US" sz="6000">
                <a:solidFill>
                  <a:srgbClr val="404040"/>
                </a:solidFill>
                <a:latin typeface="Six Caps"/>
                <a:ea typeface="Six Caps"/>
                <a:cs typeface="Six Caps"/>
                <a:sym typeface="Six Caps"/>
              </a:rPr>
              <a:t>KAKO DVIGATI MOTIVACIJO ZA BRANJE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974743" y="1224850"/>
            <a:ext cx="6218210" cy="5757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39"/>
              </a:lnSpc>
            </a:pPr>
            <a:r>
              <a:rPr lang="en-US" sz="1699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Zanimajte se za osebe, ki pridejo k vam:</a:t>
            </a:r>
          </a:p>
          <a:p>
            <a:pPr marL="367029" lvl="1" indent="-183514" algn="l">
              <a:lnSpc>
                <a:spcPts val="2039"/>
              </a:lnSpc>
              <a:buFont typeface="Arial"/>
              <a:buChar char="•"/>
            </a:pPr>
            <a:r>
              <a:rPr lang="en-US" sz="1699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kdo je kot oseba, kje živi,</a:t>
            </a:r>
          </a:p>
          <a:p>
            <a:pPr marL="367029" lvl="1" indent="-183514" algn="l">
              <a:lnSpc>
                <a:spcPts val="2039"/>
              </a:lnSpc>
              <a:buFont typeface="Arial"/>
              <a:buChar char="•"/>
            </a:pPr>
            <a:r>
              <a:rPr lang="en-US" sz="1699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v katerem obdobju življenja se nahaja,</a:t>
            </a:r>
          </a:p>
          <a:p>
            <a:pPr marL="367029" lvl="1" indent="-183514" algn="l">
              <a:lnSpc>
                <a:spcPts val="2039"/>
              </a:lnSpc>
              <a:buFont typeface="Arial"/>
              <a:buChar char="•"/>
            </a:pPr>
            <a:r>
              <a:rPr lang="en-US" sz="1699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s čim se sooča in kaj potrebuje,</a:t>
            </a:r>
          </a:p>
          <a:p>
            <a:pPr marL="367029" lvl="1" indent="-183514" algn="l">
              <a:lnSpc>
                <a:spcPts val="2039"/>
              </a:lnSpc>
              <a:buFont typeface="Arial"/>
              <a:buChar char="•"/>
            </a:pPr>
            <a:r>
              <a:rPr lang="en-US" sz="1699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kakšne so njene bralne zmožnosti,</a:t>
            </a:r>
          </a:p>
          <a:p>
            <a:pPr marL="367029" lvl="1" indent="-183514" algn="l">
              <a:lnSpc>
                <a:spcPts val="2039"/>
              </a:lnSpc>
              <a:buFont typeface="Arial"/>
              <a:buChar char="•"/>
            </a:pPr>
            <a:r>
              <a:rPr lang="en-US" sz="1699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kaj rada bere, kaj je že prebrala ...</a:t>
            </a:r>
          </a:p>
          <a:p>
            <a:pPr algn="l">
              <a:lnSpc>
                <a:spcPts val="2039"/>
              </a:lnSpc>
            </a:pPr>
            <a:endParaRPr/>
          </a:p>
          <a:p>
            <a:pPr algn="l">
              <a:lnSpc>
                <a:spcPts val="2039"/>
              </a:lnSpc>
            </a:pPr>
            <a:r>
              <a:rPr lang="en-US" sz="1699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Bodite spoštljivi in empatični: postavite se v njihove čevlje. Nikoli ne sklepajte na podlagi lastnih prepričanj in predsodkov. </a:t>
            </a:r>
          </a:p>
          <a:p>
            <a:pPr algn="l">
              <a:lnSpc>
                <a:spcPts val="2039"/>
              </a:lnSpc>
            </a:pPr>
            <a:endParaRPr/>
          </a:p>
          <a:p>
            <a:pPr algn="l">
              <a:lnSpc>
                <a:spcPts val="2039"/>
              </a:lnSpc>
            </a:pPr>
            <a:r>
              <a:rPr lang="en-US" sz="1699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Osebo vzemite kot enakovrednega partnerja v njenem opolnomočanju.</a:t>
            </a:r>
          </a:p>
          <a:p>
            <a:pPr algn="l">
              <a:lnSpc>
                <a:spcPts val="2039"/>
              </a:lnSpc>
            </a:pPr>
            <a:endParaRPr/>
          </a:p>
          <a:p>
            <a:pPr algn="l">
              <a:lnSpc>
                <a:spcPts val="2039"/>
              </a:lnSpc>
            </a:pPr>
            <a:r>
              <a:rPr lang="en-US" sz="1699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Predlagajte knjige z vsebinami, ki so jim pomembne, koristne, uporabne v vsakdanjem življenju</a:t>
            </a:r>
          </a:p>
          <a:p>
            <a:pPr algn="l">
              <a:lnSpc>
                <a:spcPts val="2039"/>
              </a:lnSpc>
            </a:pPr>
            <a:r>
              <a:rPr lang="en-US" sz="1699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in primerne njihovi bralni izkušnji.</a:t>
            </a:r>
          </a:p>
          <a:p>
            <a:pPr algn="l">
              <a:lnSpc>
                <a:spcPts val="2039"/>
              </a:lnSpc>
            </a:pPr>
            <a:endParaRPr/>
          </a:p>
          <a:p>
            <a:pPr algn="l">
              <a:lnSpc>
                <a:spcPts val="2039"/>
              </a:lnSpc>
            </a:pPr>
            <a:r>
              <a:rPr lang="en-US" sz="1699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Spodbujajte jih, da berejo karkoli, kar jih zanima, ne glede zahtevnost ali na žanr </a:t>
            </a:r>
            <a:r>
              <a:rPr lang="en-US" sz="1699">
                <a:solidFill>
                  <a:srgbClr val="404040"/>
                </a:solidFill>
                <a:latin typeface="Poppins Light"/>
                <a:ea typeface="Poppins Light"/>
                <a:cs typeface="Poppins Light"/>
                <a:sym typeface="Poppins Light"/>
              </a:rPr>
              <a:t>(za nekoga s slabo izkušnjo iz šole, so to lahko že članki, revije, tudi stripi in celo slikanice brez besedila), </a:t>
            </a:r>
            <a:r>
              <a:rPr lang="en-US" sz="1699">
                <a:solidFill>
                  <a:srgbClr val="40404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vendar naj bodo odprti za nove vsebine/žanre.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1750</Words>
  <Application>Microsoft Office PowerPoint</Application>
  <PresentationFormat>Custom</PresentationFormat>
  <Paragraphs>183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Josefin Sans Bold</vt:lpstr>
      <vt:lpstr>Poppins Light</vt:lpstr>
      <vt:lpstr>Six Caps</vt:lpstr>
      <vt:lpstr>Poppins Light Bold</vt:lpstr>
      <vt:lpstr>Calibri</vt:lpstr>
      <vt:lpstr>Open Sans</vt:lpstr>
      <vt:lpstr>Open Sans Italics</vt:lpstr>
      <vt:lpstr>Assistant Regular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dviganje bralne motivacije pri odraslih</dc:title>
  <cp:lastModifiedBy>Alenka</cp:lastModifiedBy>
  <cp:revision>4</cp:revision>
  <dcterms:created xsi:type="dcterms:W3CDTF">2006-08-16T00:00:00Z</dcterms:created>
  <dcterms:modified xsi:type="dcterms:W3CDTF">2025-01-24T13:42:06Z</dcterms:modified>
  <dc:identifier>DAGRGciCz-U</dc:identifier>
</cp:coreProperties>
</file>